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62"/>
  </p:notesMasterIdLst>
  <p:sldIdLst>
    <p:sldId id="257" r:id="rId2"/>
    <p:sldId id="388" r:id="rId3"/>
    <p:sldId id="387" r:id="rId4"/>
    <p:sldId id="344" r:id="rId5"/>
    <p:sldId id="308" r:id="rId6"/>
    <p:sldId id="309" r:id="rId7"/>
    <p:sldId id="311" r:id="rId8"/>
    <p:sldId id="313" r:id="rId9"/>
    <p:sldId id="366" r:id="rId10"/>
    <p:sldId id="314" r:id="rId11"/>
    <p:sldId id="365" r:id="rId12"/>
    <p:sldId id="316" r:id="rId13"/>
    <p:sldId id="364" r:id="rId14"/>
    <p:sldId id="361" r:id="rId15"/>
    <p:sldId id="326" r:id="rId16"/>
    <p:sldId id="367" r:id="rId17"/>
    <p:sldId id="362" r:id="rId18"/>
    <p:sldId id="323" r:id="rId19"/>
    <p:sldId id="358" r:id="rId20"/>
    <p:sldId id="324" r:id="rId21"/>
    <p:sldId id="363" r:id="rId22"/>
    <p:sldId id="383" r:id="rId23"/>
    <p:sldId id="357" r:id="rId24"/>
    <p:sldId id="325" r:id="rId25"/>
    <p:sldId id="343" r:id="rId26"/>
    <p:sldId id="384" r:id="rId27"/>
    <p:sldId id="333" r:id="rId28"/>
    <p:sldId id="327" r:id="rId29"/>
    <p:sldId id="360" r:id="rId30"/>
    <p:sldId id="330" r:id="rId31"/>
    <p:sldId id="369" r:id="rId32"/>
    <p:sldId id="329" r:id="rId33"/>
    <p:sldId id="331" r:id="rId34"/>
    <p:sldId id="334" r:id="rId35"/>
    <p:sldId id="386" r:id="rId36"/>
    <p:sldId id="381" r:id="rId37"/>
    <p:sldId id="391" r:id="rId38"/>
    <p:sldId id="372" r:id="rId39"/>
    <p:sldId id="335" r:id="rId40"/>
    <p:sldId id="339" r:id="rId41"/>
    <p:sldId id="340" r:id="rId42"/>
    <p:sldId id="341" r:id="rId43"/>
    <p:sldId id="346" r:id="rId44"/>
    <p:sldId id="347" r:id="rId45"/>
    <p:sldId id="374" r:id="rId46"/>
    <p:sldId id="378" r:id="rId47"/>
    <p:sldId id="373" r:id="rId48"/>
    <p:sldId id="338" r:id="rId49"/>
    <p:sldId id="356" r:id="rId50"/>
    <p:sldId id="350" r:id="rId51"/>
    <p:sldId id="351" r:id="rId52"/>
    <p:sldId id="376" r:id="rId53"/>
    <p:sldId id="390" r:id="rId54"/>
    <p:sldId id="353" r:id="rId55"/>
    <p:sldId id="392" r:id="rId56"/>
    <p:sldId id="379" r:id="rId57"/>
    <p:sldId id="354" r:id="rId58"/>
    <p:sldId id="355" r:id="rId59"/>
    <p:sldId id="380" r:id="rId60"/>
    <p:sldId id="37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6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9910" autoAdjust="0"/>
  </p:normalViewPr>
  <p:slideViewPr>
    <p:cSldViewPr snapToGrid="0" snapToObjects="1" showGuides="1">
      <p:cViewPr>
        <p:scale>
          <a:sx n="78" d="100"/>
          <a:sy n="78" d="100"/>
        </p:scale>
        <p:origin x="3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AB is rows dotted with columns, that order. If a transpose is there, switch that part of the phrase from rows to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0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Spoiler alert: matrices stretch and rotate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says: write all points in terms of the eigenvectors. Scale everything. Convert back to the original coordinate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9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Polar: stretch is in the smaller space, rotation may introduce or remove dimensions</a:t>
            </a:r>
          </a:p>
          <a:p>
            <a:r>
              <a:rPr lang="en-US" dirty="0"/>
              <a:t>PSD: no reflection. All vectors end up within the same side of their normal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6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Ask about improving assumptions: variance depending on features, curvy lines, non-normal distributions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Bring up 207 notation: </a:t>
                </a:r>
                <a:r>
                  <a:rPr lang="en-US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𝑖=𝑥_𝑖 𝛽</a:t>
                </a:r>
                <a:r>
                  <a:rPr lang="en-US" sz="1200" dirty="0"/>
                  <a:t>;        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𝑦_𝑖~𝑁(</a:t>
                </a:r>
                <a:r>
                  <a:rPr lang="en-US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,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𝜎^2 )</a:t>
                </a:r>
                <a:r>
                  <a:rPr lang="en-US" dirty="0"/>
                  <a:t>. Makes</a:t>
                </a:r>
                <a:r>
                  <a:rPr lang="en-US" baseline="0" dirty="0"/>
                  <a:t> the story more explicit. We’ll revisit many of these in GLMs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3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our assumptions buy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6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model: accept or reject?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9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Important: how do we set the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7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8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Criteria: how much do you know about the results of the next test, given results (data?) from all previous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84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8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3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8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athworld.wolfram.com/InvertibleMatrixTheore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.png"/><Relationship Id="rId7" Type="http://schemas.openxmlformats.org/officeDocument/2006/relationships/image" Target="../media/image46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0" Type="http://schemas.openxmlformats.org/officeDocument/2006/relationships/image" Target="../media/image34.png"/><Relationship Id="rId4" Type="http://schemas.openxmlformats.org/officeDocument/2006/relationships/image" Target="../media/image47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jingx/docs/linearalgebra.pdf" TargetMode="External"/><Relationship Id="rId2" Type="http://schemas.openxmlformats.org/officeDocument/2006/relationships/hyperlink" Target="https://www.math.uwaterloo.ca/~hwolkowi/matrixcookbook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3" y="625746"/>
            <a:ext cx="10363200" cy="2260687"/>
          </a:xfrm>
        </p:spPr>
        <p:txBody>
          <a:bodyPr/>
          <a:lstStyle/>
          <a:p>
            <a:r>
              <a:rPr lang="en-US" dirty="0"/>
              <a:t>Advanced Section #1: </a:t>
            </a:r>
            <a:br>
              <a:rPr lang="en-US" dirty="0"/>
            </a:br>
            <a:r>
              <a:rPr lang="en-US" dirty="0"/>
              <a:t>Linear Algebra and Hypothesis Testing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FF8FC-6FD1-47C1-93C4-78E3204CFD4B}"/>
              </a:ext>
            </a:extLst>
          </p:cNvPr>
          <p:cNvSpPr txBox="1"/>
          <p:nvPr/>
        </p:nvSpPr>
        <p:spPr>
          <a:xfrm>
            <a:off x="4597031" y="2076229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Karla"/>
              </a:rPr>
              <a:t>Will Claybaugh</a:t>
            </a:r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9FC3E-CA3E-4FDF-86A8-78BBCA75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3" y="900738"/>
            <a:ext cx="4156969" cy="2771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37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4"/>
                          <a:stretch>
                            <a:fillRect b="-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5"/>
                          <a:stretch>
                            <a:fillRect b="-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and Column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84278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/>
              <a:t>Span</a:t>
            </a:r>
            <a:r>
              <a:rPr lang="en-US" sz="2200" dirty="0"/>
              <a:t>: every possible linear combination of some vectors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columns of a matrix call it the </a:t>
            </a:r>
            <a:r>
              <a:rPr lang="en-US" sz="1800" b="1" dirty="0"/>
              <a:t>column space</a:t>
            </a:r>
            <a:r>
              <a:rPr lang="en-US" sz="1800" dirty="0"/>
              <a:t> of that matrix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rows of a matrix it is the </a:t>
            </a:r>
            <a:r>
              <a:rPr lang="en-US" sz="1800" b="1" dirty="0"/>
              <a:t>row space</a:t>
            </a:r>
            <a:r>
              <a:rPr lang="en-US" sz="1800" dirty="0"/>
              <a:t> of that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Q: what is the span of {(-2,3), (5,1)}? What is the span of {(1,2,3), (-2,-4,-6), (1,1,1)}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AB1B3-D4FD-4E0A-956D-F01E79F9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25811"/>
              </p:ext>
            </p:extLst>
          </p:nvPr>
        </p:nvGraphicFramePr>
        <p:xfrm>
          <a:off x="3583012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88821"/>
              </p:ext>
            </p:extLst>
          </p:nvPr>
        </p:nvGraphicFramePr>
        <p:xfrm>
          <a:off x="5603694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5FE9B4-0501-44E3-906F-979F4D403B15}"/>
              </a:ext>
            </a:extLst>
          </p:cNvPr>
          <p:cNvSpPr txBox="1"/>
          <p:nvPr/>
        </p:nvSpPr>
        <p:spPr>
          <a:xfrm>
            <a:off x="4312715" y="20822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/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/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7AB049-E22B-44CE-99B8-2A02A216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39932"/>
              </p:ext>
            </p:extLst>
          </p:nvPr>
        </p:nvGraphicFramePr>
        <p:xfrm>
          <a:off x="1546330" y="1205090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8"/>
                          <a:stretch>
                            <a:fillRect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/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E90193-CD05-4215-A9DE-A46B1CB3E2AD}"/>
              </a:ext>
            </a:extLst>
          </p:cNvPr>
          <p:cNvSpPr txBox="1"/>
          <p:nvPr/>
        </p:nvSpPr>
        <p:spPr>
          <a:xfrm>
            <a:off x="2294251" y="209671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328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55960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35E1ED-6628-40A3-AC9D-1FDD8444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75" y="900739"/>
            <a:ext cx="4187347" cy="279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243F7-1A8A-448D-B2B2-3D4F05AD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77" y="900740"/>
            <a:ext cx="4156968" cy="277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77" y="360674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space, we’ll often want to come up with a set of vectors that span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give a </a:t>
            </a:r>
            <a:r>
              <a:rPr lang="en-US" sz="2400" u="sng" dirty="0"/>
              <a:t>minimal</a:t>
            </a:r>
            <a:r>
              <a:rPr lang="en-US" sz="2400" dirty="0"/>
              <a:t> set of vectors, we’ve found a </a:t>
            </a:r>
            <a:r>
              <a:rPr lang="en-US" sz="2400" b="1" dirty="0"/>
              <a:t>basis</a:t>
            </a:r>
            <a:r>
              <a:rPr lang="en-US" sz="2400" dirty="0"/>
              <a:t> for that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A basis is a coordinate system for a space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Any element in the space is a weighted sum of the basis elements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Each element has exactly one representation in the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same space can be viewed in any number of bases -  pick a good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98E-D8F3-4BEF-824C-5F2A7F5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4B13B-6AA8-49B4-BFE3-3C872C211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can be quite abstract: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Taylor polynomials express any analytic function in the infinite basis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Fourier transform expresses many functions in a basis built on sines and cosines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Radial Basis Functions express functions in yet another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all cases, we get an ‘address’ for a particular function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 the Taylor basis,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(0,1,0,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become super important in feature engineering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Y may depend on some transformation of x, but we only have x itself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can include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800" dirty="0"/>
                  <a:t> to approximate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984B13B-6AA8-49B4-BFE3-3C872C211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  <a:blipFill rotWithShape="0">
                <a:blip r:embed="rId2"/>
                <a:stretch>
                  <a:fillRect l="-886" t="-607" b="-1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A2A4-4512-4BE5-9C69-576F4E44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33F99-A3BD-4E65-99F8-0AB49FA51916}"/>
              </a:ext>
            </a:extLst>
          </p:cNvPr>
          <p:cNvGrpSpPr/>
          <p:nvPr/>
        </p:nvGrpSpPr>
        <p:grpSpPr>
          <a:xfrm>
            <a:off x="7030064" y="1740007"/>
            <a:ext cx="4812644" cy="3266827"/>
            <a:chOff x="7030064" y="1740007"/>
            <a:chExt cx="4812644" cy="3266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0DB555-5262-48D7-A05E-018F1F2D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064" y="1740007"/>
              <a:ext cx="4812644" cy="32668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B390F-2E39-4FC2-9E6F-AADF2BF704C7}"/>
                </a:ext>
              </a:extLst>
            </p:cNvPr>
            <p:cNvSpPr txBox="1"/>
            <p:nvPr/>
          </p:nvSpPr>
          <p:spPr>
            <a:xfrm>
              <a:off x="8079534" y="4495556"/>
              <a:ext cx="2713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Taylor approximations to y=sin(x)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2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Interpreting Transpose and Inverse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18826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E7A1DE2-486D-41AE-90DC-A178580AE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18475"/>
              </p:ext>
            </p:extLst>
          </p:nvPr>
        </p:nvGraphicFramePr>
        <p:xfrm>
          <a:off x="6589853" y="1474109"/>
          <a:ext cx="1543918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switch columns and rows. Written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Better dot product notation: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often expressed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Interpreting: The matrix multiplilcation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000" b="0" dirty="0"/>
                  <a:t> is rows of A dotted with columns of B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i="1" dirty="0"/>
                  <a:t>columns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columns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is       rows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       </a:t>
                </a:r>
                <a:r>
                  <a:rPr lang="en-US" sz="1600" i="1" dirty="0"/>
                  <a:t>rows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(sort of) distribute over multiplication and addition: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  <a:blipFill>
                <a:blip r:embed="rId3"/>
                <a:stretch>
                  <a:fillRect l="-53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12480"/>
              </p:ext>
            </p:extLst>
          </p:nvPr>
        </p:nvGraphicFramePr>
        <p:xfrm>
          <a:off x="1031686" y="1339942"/>
          <a:ext cx="771959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CDF77E-743A-4167-9ED9-7C3051C9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41489"/>
              </p:ext>
            </p:extLst>
          </p:nvPr>
        </p:nvGraphicFramePr>
        <p:xfrm>
          <a:off x="2607673" y="2022446"/>
          <a:ext cx="3087840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814049126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52035209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41064371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/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/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38348B8-A314-4043-9EEE-7F3EF0242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3238"/>
              </p:ext>
            </p:extLst>
          </p:nvPr>
        </p:nvGraphicFramePr>
        <p:xfrm>
          <a:off x="8920879" y="1771942"/>
          <a:ext cx="3087840" cy="889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632498242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910081046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/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/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5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24AC-0BF0-479E-9ED7-257A008F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Algebraically,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Geometrically,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writes an arbitrary point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in the coordinate system provided by the columns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Proof (read this later):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. We’re trying to find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that combine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’s columns to make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means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multiplies a vector we get that vector’s coordinates in A’s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inverses exist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columns of the matrix form a basis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 Million other equivalents to invertibility: </a:t>
                </a:r>
                <a:r>
                  <a:rPr lang="en-US" sz="2000" dirty="0">
                    <a:hlinkClick r:id="rId2"/>
                  </a:rPr>
                  <a:t>Invertible Matrix Theorem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  <a:blipFill>
                <a:blip r:embed="rId3"/>
                <a:stretch>
                  <a:fillRect l="-1346" t="-994" r="-1250" b="-6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69DF6-1783-4A7A-9131-DF59B8B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7E682-4D24-47FD-9B59-22803CEA6D19}"/>
              </a:ext>
            </a:extLst>
          </p:cNvPr>
          <p:cNvGrpSpPr/>
          <p:nvPr/>
        </p:nvGrpSpPr>
        <p:grpSpPr>
          <a:xfrm>
            <a:off x="7655362" y="1689036"/>
            <a:ext cx="4187348" cy="3190393"/>
            <a:chOff x="7655360" y="1177758"/>
            <a:chExt cx="4187348" cy="3190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8FCF1D-E662-4F49-A582-BC1517AB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361" y="1177758"/>
              <a:ext cx="4187347" cy="27915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70D2-F2E7-486E-9DFE-8843EAB79001}"/>
                </a:ext>
              </a:extLst>
            </p:cNvPr>
            <p:cNvSpPr txBox="1"/>
            <p:nvPr/>
          </p:nvSpPr>
          <p:spPr>
            <a:xfrm>
              <a:off x="7655360" y="3998819"/>
              <a:ext cx="418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/>
                </a:rPr>
                <a:t>How do we write (-2,1) in this basis?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/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/>
                  </a:rPr>
                  <a:t>    Just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by </a:t>
                </a:r>
                <a:r>
                  <a:rPr lang="en-US" dirty="0">
                    <a:latin typeface="Karla"/>
                  </a:rPr>
                  <a:t>(-2,1)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158015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FEDA-DA5A-4870-AA3A-DEC9653E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8"/>
            <a:ext cx="5487256" cy="52928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Sometimes, multiplying a vector by a matrix just scales the vector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red vector’s length triples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orange vector’s length halves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All other vectors point in new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vectors that simply stretch are called </a:t>
            </a:r>
            <a:r>
              <a:rPr lang="en-US" sz="2000" i="1" dirty="0" err="1"/>
              <a:t>egienvectors</a:t>
            </a:r>
            <a:r>
              <a:rPr lang="en-US" sz="2000" dirty="0"/>
              <a:t>. The amount they stretch is their </a:t>
            </a:r>
            <a:r>
              <a:rPr lang="en-US" sz="2000" i="1" dirty="0"/>
              <a:t>eigenvalue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Anything along the given axis is an eigenvector; Here, (-2,5) is an eigenvector so (-4,10) is too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We often pick the version with length 1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they exist, eigenvectors/eigenvalues can be used to understand what a matrix does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599B-6977-4E62-AFC9-00B12487E54C}"/>
              </a:ext>
            </a:extLst>
          </p:cNvPr>
          <p:cNvSpPr txBox="1"/>
          <p:nvPr/>
        </p:nvSpPr>
        <p:spPr>
          <a:xfrm>
            <a:off x="6511297" y="828639"/>
            <a:ext cx="20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vectors: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30D2FE-E609-41F9-B400-2A2B5F48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88" y="1131290"/>
            <a:ext cx="3441836" cy="22945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26519ED-020E-4E8D-88B1-4872694CBEA3}"/>
              </a:ext>
            </a:extLst>
          </p:cNvPr>
          <p:cNvGrpSpPr/>
          <p:nvPr/>
        </p:nvGrpSpPr>
        <p:grpSpPr>
          <a:xfrm>
            <a:off x="6320671" y="3420931"/>
            <a:ext cx="5232153" cy="2663229"/>
            <a:chOff x="6320671" y="3420931"/>
            <a:chExt cx="5232153" cy="26632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7108F-1A55-41F8-B57F-0D66F3ED2FDA}"/>
                </a:ext>
              </a:extLst>
            </p:cNvPr>
            <p:cNvSpPr txBox="1"/>
            <p:nvPr/>
          </p:nvSpPr>
          <p:spPr>
            <a:xfrm>
              <a:off x="6320671" y="3420931"/>
              <a:ext cx="202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multiplying by 2x2 matrix A: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99CA82-AC36-4F95-B129-468F4EC4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0988" y="3789603"/>
              <a:ext cx="3441836" cy="229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2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dirty="0" err="1"/>
              <a:t>Eigenthings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</p:spPr>
            <p:txBody>
              <a:bodyPr/>
              <a:lstStyle/>
              <a:p>
                <a:r>
                  <a:rPr lang="en-US" sz="2000" dirty="0"/>
                  <a:t>Warnings and Examples: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Eigenvalues/Eigenvectors only apply to </a:t>
                </a:r>
                <a:r>
                  <a:rPr lang="en-US" sz="1800" u="sng" dirty="0"/>
                  <a:t>square</a:t>
                </a:r>
                <a:r>
                  <a:rPr lang="en-US" sz="1800" dirty="0"/>
                  <a:t> matrices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0 (indicating some axis is removed entirely)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complex numbers (indicating the matrix applies a rotation)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repeat, with one eigenvector per repetition (the matrix may scales some n-dimension subspace)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repeat, with some eigenvectors missing (shears)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/>
                  <a:t>If</a:t>
                </a:r>
                <a:r>
                  <a:rPr lang="en-US" sz="2000" dirty="0"/>
                  <a:t> we have a full set of eigenvectors, we know everything about the given matrix 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Q’s columns are eigenvectors, D is diagonal matrix of eigenvalues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how can we interpret this equation?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  <a:blipFill>
                <a:blip r:embed="rId3"/>
                <a:stretch>
                  <a:fillRect l="-1029" t="-597" r="-93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E513F-AF3E-4B1B-B37B-CF6C1B48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896" y="4523923"/>
            <a:ext cx="2121070" cy="14783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82480-FE16-4242-A3C4-7D705C20742C}"/>
              </a:ext>
            </a:extLst>
          </p:cNvPr>
          <p:cNvGrpSpPr/>
          <p:nvPr/>
        </p:nvGrpSpPr>
        <p:grpSpPr>
          <a:xfrm>
            <a:off x="7717442" y="3302125"/>
            <a:ext cx="1955952" cy="1483487"/>
            <a:chOff x="8078123" y="1455482"/>
            <a:chExt cx="3280462" cy="2286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543B08-A5BB-4C18-AD6A-B06D5540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123" y="1455482"/>
              <a:ext cx="3280462" cy="22864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85A6A7-BACD-4787-B178-EE4C737D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58" y="1455482"/>
              <a:ext cx="1526327" cy="22786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4CBB21-C1C9-41A5-B5A8-7FC198D0B380}"/>
              </a:ext>
            </a:extLst>
          </p:cNvPr>
          <p:cNvGrpSpPr/>
          <p:nvPr/>
        </p:nvGrpSpPr>
        <p:grpSpPr>
          <a:xfrm>
            <a:off x="9773569" y="1949804"/>
            <a:ext cx="1999380" cy="1485538"/>
            <a:chOff x="7898913" y="2175629"/>
            <a:chExt cx="1893464" cy="13317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0A2A3-A9D6-4919-AC93-472592BE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2188579"/>
              <a:ext cx="865852" cy="1318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B9FAB9-6E51-452D-A7FE-7DE25E8B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423566">
              <a:off x="8926525" y="2175629"/>
              <a:ext cx="865852" cy="13187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8BAA8B-D09C-464D-AE2F-A19400871CFA}"/>
              </a:ext>
            </a:extLst>
          </p:cNvPr>
          <p:cNvGrpSpPr/>
          <p:nvPr/>
        </p:nvGrpSpPr>
        <p:grpSpPr>
          <a:xfrm>
            <a:off x="7764279" y="1066342"/>
            <a:ext cx="1650522" cy="1487789"/>
            <a:chOff x="7898913" y="783984"/>
            <a:chExt cx="1483402" cy="13371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3FB7BE-03E6-402C-9CC3-8E1FE0E1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783984"/>
              <a:ext cx="865852" cy="13187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6618D6-6B8D-43A2-96FE-613FD907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23133">
              <a:off x="9336596" y="802371"/>
              <a:ext cx="45719" cy="131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3087329"/>
            <a:ext cx="10327008" cy="1396181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WARNING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This deck uses animations to focus attention and break apart complex concepts. </a:t>
            </a:r>
          </a:p>
          <a:p>
            <a:endParaRPr lang="en-US" sz="2400" dirty="0">
              <a:ea typeface="Cambria Math" panose="02040503050406030204" pitchFamily="18" charset="0"/>
            </a:endParaRPr>
          </a:p>
          <a:p>
            <a:r>
              <a:rPr lang="en-US" sz="2400" dirty="0">
                <a:ea typeface="Cambria Math" panose="02040503050406030204" pitchFamily="18" charset="0"/>
              </a:rPr>
              <a:t>Either watch the section video or read the deck in Slide Show mode.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4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0B79-19A4-4434-AAF7-B86726D0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7CC-4CD3-474A-B7C4-305B46E21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Eigenvalues can be found by: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 computer program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what if we need to do it on a blackboard?</a:t>
                </a:r>
                <a:endParaRPr lang="en-US" sz="2400" b="1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definition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This says that for special vectors x, multiplying by the matrix A is the same as just scaling by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(x is then an eigenvector matching eigenvalue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equation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is the n by n identity matrix of size n by n. In effect, we subtract lambda from the diagonal of A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Determinants are tedious to write out, but this produces a polynomial in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which can be solved to find eigenvalues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7CC-4CD3-474A-B7C4-305B46E21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  <a:blipFill>
                <a:blip r:embed="rId2"/>
                <a:stretch>
                  <a:fillRect l="-1361" t="-1061" r="-1069" b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5260-A584-40DB-A4E4-E4870989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89D39-F984-4BB9-988E-C21945BF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0" y="1829933"/>
            <a:ext cx="4524243" cy="3692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Eigenvectors matching known eigenvalues can be found by solving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x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blipFill>
                <a:blip r:embed="rId4"/>
                <a:stretch>
                  <a:fillRect l="-546" t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Matrix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56373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EB6-C6E7-43B1-AE98-F77B968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Eigenvalue Decomposition</a:t>
                </a:r>
                <a:r>
                  <a:rPr lang="en-US" sz="2400" dirty="0"/>
                  <a:t>: </a:t>
                </a:r>
                <a:r>
                  <a:rPr lang="en-US" sz="2400" u="sng" dirty="0"/>
                  <a:t>Some</a:t>
                </a:r>
                <a:r>
                  <a:rPr lang="en-US" sz="2400" dirty="0"/>
                  <a:t> </a:t>
                </a:r>
                <a:r>
                  <a:rPr lang="en-US" sz="2400" u="sng" dirty="0"/>
                  <a:t>square</a:t>
                </a:r>
                <a:r>
                  <a:rPr lang="en-US" sz="2400" dirty="0"/>
                  <a:t> matrices can be decomposed into </a:t>
                </a:r>
                <a:r>
                  <a:rPr lang="en-US" sz="2400" dirty="0" err="1"/>
                  <a:t>scalings</a:t>
                </a:r>
                <a:r>
                  <a:rPr lang="en-US" sz="2400" dirty="0"/>
                  <a:t> along particular axes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;            </a:t>
                </a:r>
                <a:r>
                  <a:rPr lang="en-US" sz="2000" i="1" dirty="0"/>
                  <a:t>D diagonal matrix of eigenvalues; Q made up of eigenvectors, but possibly wild (unless S was symmetric; then Q is orthonormal)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Polar Decomposition</a:t>
                </a:r>
                <a:r>
                  <a:rPr lang="en-US" sz="2400" dirty="0"/>
                  <a:t>: Every matrix M can be expressed as a rotation (which may introduce or remove dimensions) and a stretch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M = UP or M=PU;    </a:t>
                </a:r>
                <a:r>
                  <a:rPr lang="en-US" sz="2000" i="1" dirty="0"/>
                  <a:t>P positive semi-definite, U’s columns orthonormal</a:t>
                </a:r>
              </a:p>
              <a:p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Singular Value Decomposition</a:t>
                </a:r>
                <a:r>
                  <a:rPr lang="en-US" sz="2400" dirty="0"/>
                  <a:t>: Every matrix M can be decomposed into a rotation in the original space, a scaling, and a rotation in the final space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;      </a:t>
                </a:r>
                <a:r>
                  <a:rPr lang="en-US" sz="2000" i="1" dirty="0"/>
                  <a:t>U and V orthonormal,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2000" i="1" dirty="0"/>
                  <a:t> diagonal (though not square)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  <a:blipFill>
                <a:blip r:embed="rId3"/>
                <a:stretch>
                  <a:fillRect l="-82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B72A6-6044-45ED-B76D-3E825E5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c 57">
            <a:extLst>
              <a:ext uri="{FF2B5EF4-FFF2-40B4-BE49-F238E27FC236}">
                <a16:creationId xmlns:a16="http://schemas.microsoft.com/office/drawing/2014/main" id="{5A872FF8-A161-43CB-9A1F-0EE2745A8A0D}"/>
              </a:ext>
            </a:extLst>
          </p:cNvPr>
          <p:cNvSpPr/>
          <p:nvPr/>
        </p:nvSpPr>
        <p:spPr>
          <a:xfrm>
            <a:off x="2856541" y="1373510"/>
            <a:ext cx="6066782" cy="4987133"/>
          </a:xfrm>
          <a:prstGeom prst="arc">
            <a:avLst>
              <a:gd name="adj1" fmla="val 9582621"/>
              <a:gd name="adj2" fmla="val 116955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79BB46-6A45-44AA-8D10-C38DA1B3A860}"/>
              </a:ext>
            </a:extLst>
          </p:cNvPr>
          <p:cNvSpPr/>
          <p:nvPr/>
        </p:nvSpPr>
        <p:spPr>
          <a:xfrm>
            <a:off x="2859954" y="1373563"/>
            <a:ext cx="6066782" cy="4987133"/>
          </a:xfrm>
          <a:prstGeom prst="arc">
            <a:avLst>
              <a:gd name="adj1" fmla="val 13094116"/>
              <a:gd name="adj2" fmla="val 146453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0924-8471-4DBB-8166-21165FE0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we’ve been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B90C1-B92C-4A44-93B7-D2098CEB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8E40A-46CC-4C88-90AC-F3CB1C60B77F}"/>
              </a:ext>
            </a:extLst>
          </p:cNvPr>
          <p:cNvSpPr/>
          <p:nvPr/>
        </p:nvSpPr>
        <p:spPr>
          <a:xfrm>
            <a:off x="4438031" y="857053"/>
            <a:ext cx="3034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Vector and Matrix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/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Invertibility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A4B60D0-1A63-44D4-8EF4-B3F440C696D6}"/>
              </a:ext>
            </a:extLst>
          </p:cNvPr>
          <p:cNvGrpSpPr/>
          <p:nvPr/>
        </p:nvGrpSpPr>
        <p:grpSpPr>
          <a:xfrm>
            <a:off x="7005341" y="3369982"/>
            <a:ext cx="3908186" cy="1757007"/>
            <a:chOff x="6559079" y="3359659"/>
            <a:chExt cx="3908186" cy="17570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39D5D-6FAA-4605-97E2-CBA0A0BCC4BD}"/>
                </a:ext>
              </a:extLst>
            </p:cNvPr>
            <p:cNvSpPr/>
            <p:nvPr/>
          </p:nvSpPr>
          <p:spPr>
            <a:xfrm>
              <a:off x="6559079" y="3359659"/>
              <a:ext cx="3908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Basis as a coordinate system for a space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60A924-29C5-4F70-A15D-6D602219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453" y="3728991"/>
              <a:ext cx="2081513" cy="1387675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1B65516-59AE-4DCE-A6D0-E42B56D9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1292"/>
              </p:ext>
            </p:extLst>
          </p:nvPr>
        </p:nvGraphicFramePr>
        <p:xfrm>
          <a:off x="4966253" y="1219196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C8558B6-3ACB-4FF2-9F1A-FE3543DD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7537"/>
              </p:ext>
            </p:extLst>
          </p:nvPr>
        </p:nvGraphicFramePr>
        <p:xfrm>
          <a:off x="5781562" y="1308915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AFD2E1-F74C-4606-9100-878A7B7B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29754"/>
              </p:ext>
            </p:extLst>
          </p:nvPr>
        </p:nvGraphicFramePr>
        <p:xfrm>
          <a:off x="6393452" y="1211871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C82C9AEA-8F90-4400-88B0-B4F2811299F5}"/>
              </a:ext>
            </a:extLst>
          </p:cNvPr>
          <p:cNvGrpSpPr/>
          <p:nvPr/>
        </p:nvGrpSpPr>
        <p:grpSpPr>
          <a:xfrm>
            <a:off x="7005341" y="1731283"/>
            <a:ext cx="2254691" cy="1234068"/>
            <a:chOff x="7577008" y="2079450"/>
            <a:chExt cx="2254691" cy="12340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F3C94-4EE1-4B07-AADF-A31BD3FCBAC2}"/>
                </a:ext>
              </a:extLst>
            </p:cNvPr>
            <p:cNvSpPr/>
            <p:nvPr/>
          </p:nvSpPr>
          <p:spPr>
            <a:xfrm>
              <a:off x="8381989" y="2079450"/>
              <a:ext cx="644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B4A245-2870-42A5-ABF1-0431E4C9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7008" y="2441265"/>
              <a:ext cx="2254691" cy="8722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626A3F-75CB-4B73-90B7-B52589BCAEA8}"/>
              </a:ext>
            </a:extLst>
          </p:cNvPr>
          <p:cNvGrpSpPr/>
          <p:nvPr/>
        </p:nvGrpSpPr>
        <p:grpSpPr>
          <a:xfrm>
            <a:off x="2164973" y="2103097"/>
            <a:ext cx="2273058" cy="984371"/>
            <a:chOff x="361333" y="3243722"/>
            <a:chExt cx="2273058" cy="984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AD7019-E12A-46F1-BF6D-720FDB689762}"/>
                </a:ext>
              </a:extLst>
            </p:cNvPr>
            <p:cNvSpPr/>
            <p:nvPr/>
          </p:nvSpPr>
          <p:spPr>
            <a:xfrm>
              <a:off x="361333" y="3243722"/>
              <a:ext cx="2273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Other decompositions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9D1650-2484-4C4C-A4F3-8DFD29806E39}"/>
                </a:ext>
              </a:extLst>
            </p:cNvPr>
            <p:cNvSpPr/>
            <p:nvPr/>
          </p:nvSpPr>
          <p:spPr>
            <a:xfrm>
              <a:off x="620057" y="3592563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 = UP or M=PU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/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E2B1ED42-02B5-4808-A88D-2ACA2B633550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17492551"/>
              <a:gd name="adj2" fmla="val 187852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C4930D3E-8EEC-4B26-B89E-3C5E5DDDA2EA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20649733"/>
              <a:gd name="adj2" fmla="val 21095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C758D8C-2CED-47EA-882D-CF7D4D17C9F2}"/>
              </a:ext>
            </a:extLst>
          </p:cNvPr>
          <p:cNvSpPr/>
          <p:nvPr/>
        </p:nvSpPr>
        <p:spPr>
          <a:xfrm>
            <a:off x="2849715" y="1373404"/>
            <a:ext cx="6066782" cy="4987133"/>
          </a:xfrm>
          <a:prstGeom prst="arc">
            <a:avLst>
              <a:gd name="adj1" fmla="val 1584827"/>
              <a:gd name="adj2" fmla="val 21641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8E7EDF88-3410-4010-85DC-FFC56FDBBE91}"/>
              </a:ext>
            </a:extLst>
          </p:cNvPr>
          <p:cNvSpPr/>
          <p:nvPr/>
        </p:nvSpPr>
        <p:spPr>
          <a:xfrm>
            <a:off x="2853128" y="1373457"/>
            <a:ext cx="6066782" cy="4987133"/>
          </a:xfrm>
          <a:prstGeom prst="arc">
            <a:avLst>
              <a:gd name="adj1" fmla="val 3628614"/>
              <a:gd name="adj2" fmla="val 78870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9E1FB-3774-41C7-81EC-1E6DEEB4D1FA}"/>
              </a:ext>
            </a:extLst>
          </p:cNvPr>
          <p:cNvGrpSpPr/>
          <p:nvPr/>
        </p:nvGrpSpPr>
        <p:grpSpPr>
          <a:xfrm>
            <a:off x="2000298" y="4908913"/>
            <a:ext cx="3199774" cy="955640"/>
            <a:chOff x="2000298" y="4908913"/>
            <a:chExt cx="3199774" cy="9556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2FA64E9-1F03-48F9-B557-596FD85A0D91}"/>
                </a:ext>
              </a:extLst>
            </p:cNvPr>
            <p:cNvGrpSpPr/>
            <p:nvPr/>
          </p:nvGrpSpPr>
          <p:grpSpPr>
            <a:xfrm>
              <a:off x="2929536" y="4908913"/>
              <a:ext cx="1366656" cy="942655"/>
              <a:chOff x="2465660" y="4397144"/>
              <a:chExt cx="1366656" cy="942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E40A08-E5E4-4AD9-9746-739313550BB2}"/>
                  </a:ext>
                </a:extLst>
              </p:cNvPr>
              <p:cNvSpPr/>
              <p:nvPr/>
            </p:nvSpPr>
            <p:spPr>
              <a:xfrm>
                <a:off x="2465660" y="4397144"/>
                <a:ext cx="13226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Eigenvalues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/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/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𝑄𝐷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BBB1CB-AC45-4EAA-8CE1-882821DB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0298" y="5191131"/>
              <a:ext cx="973031" cy="64868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B2344EC-36A7-43F8-8A9C-7B69EBA4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7041" y="5215866"/>
              <a:ext cx="973031" cy="64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2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1F3D-A2C1-437F-A917-D172A49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52335-9207-4ADB-B0A5-C80A10842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424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Simplify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. What is in position 1,4? What does it mean if that value is large?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are the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? What are the eigenvalues?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does it mean when an entry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=0? </a:t>
                </a:r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all the facts about inverses and dot products I’ve forgotten since undergrad? [</a:t>
                </a:r>
                <a:r>
                  <a:rPr lang="en-US" sz="2400" i="1" dirty="0">
                    <a:hlinkClick r:id="rId2"/>
                  </a:rPr>
                  <a:t>Matrix Cookbook</a:t>
                </a:r>
                <a:r>
                  <a:rPr lang="en-US" sz="2400" dirty="0"/>
                  <a:t>] [</a:t>
                </a:r>
                <a:r>
                  <a:rPr lang="en-US" sz="2400" i="1" dirty="0">
                    <a:hlinkClick r:id="rId3"/>
                  </a:rPr>
                  <a:t>Linear Algebra Formulas</a:t>
                </a:r>
                <a:r>
                  <a:rPr lang="en-US" sz="2400" dirty="0"/>
                  <a:t>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52335-9207-4ADB-B0A5-C80A10842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42420"/>
              </a:xfrm>
              <a:blipFill>
                <a:blip r:embed="rId4"/>
                <a:stretch>
                  <a:fillRect l="-826" t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D2BDA-1966-4132-A1BA-BADFB4A9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(Summary)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2770EC-3FFD-448D-B41B-8C0D37AE51F8}"/>
              </a:ext>
            </a:extLst>
          </p:cNvPr>
          <p:cNvSpPr txBox="1">
            <a:spLocks/>
          </p:cNvSpPr>
          <p:nvPr/>
        </p:nvSpPr>
        <p:spPr>
          <a:xfrm>
            <a:off x="963084" y="5018885"/>
            <a:ext cx="10363200" cy="376075"/>
          </a:xfrm>
          <a:prstGeom prst="rect">
            <a:avLst/>
          </a:prstGeom>
        </p:spPr>
        <p:txBody>
          <a:bodyPr anchor="b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1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7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75F-330E-4F72-8547-60B550A6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096AF-FB10-4B1C-88B4-B957384D8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Matrix multiplication</a:t>
                </a:r>
                <a:r>
                  <a:rPr lang="en-US" sz="2000" dirty="0"/>
                  <a:t>: every dot product between rows of A and columns of B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Important special case: a matrix times a vector is a weighted sum of the matrix columns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Dot products </a:t>
                </a:r>
                <a:r>
                  <a:rPr lang="en-US" sz="2000" dirty="0"/>
                  <a:t>measure similarity between two vectors: 0 is extremely un-alike, bigger is pointing in the same direction and/or longer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Alternatively, a dot product is a weighted sum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Bases</a:t>
                </a:r>
                <a:r>
                  <a:rPr lang="en-US" sz="2000" dirty="0"/>
                  <a:t>: a coordinate system for some space. Everything in the space has a unique address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Matrix Factorization</a:t>
                </a:r>
                <a:r>
                  <a:rPr lang="en-US" sz="2000" dirty="0"/>
                  <a:t>: all matrices are rotations and stretches. We can decompose ‘rotation and stretch’ in different ways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Sometimes, re-writing a matrix into factors helps us with algebra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Matrix Inverses</a:t>
                </a:r>
                <a:r>
                  <a:rPr lang="en-US" sz="2000" dirty="0"/>
                  <a:t> don’t always exist. The ‘stretch’ part may collapse a dimension.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can be thought of as the matrix that expresses a given point in terms of columns of 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Span and Row/Column Space:</a:t>
                </a:r>
                <a:r>
                  <a:rPr lang="en-US" sz="2000" dirty="0"/>
                  <a:t> every weighted sum of given vectors</a:t>
                </a:r>
                <a:endParaRPr lang="en-US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Linear (In)Dependence</a:t>
                </a:r>
                <a:r>
                  <a:rPr lang="en-US" sz="2000" dirty="0"/>
                  <a:t> is just “can some vector in the collection be represented as a weighted sum of the others” if not, vectors are Linearly Independent</a:t>
                </a:r>
                <a:endParaRPr lang="en-US" sz="2000" b="1" dirty="0"/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096AF-FB10-4B1C-88B4-B957384D8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>
                <a:blip r:embed="rId2"/>
                <a:stretch>
                  <a:fillRect l="-531" t="-607" r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6C43-CD3D-470F-ADCB-3D9BBAA6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7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987114-9045-4909-BD5F-108DA7F026C8}"/>
              </a:ext>
            </a:extLst>
          </p:cNvPr>
          <p:cNvSpPr txBox="1"/>
          <p:nvPr/>
        </p:nvSpPr>
        <p:spPr>
          <a:xfrm>
            <a:off x="963084" y="5020408"/>
            <a:ext cx="16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/>
              </a:rPr>
              <a:t>AFTER A BREAK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3505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1745-AF9C-4F38-A452-B7377B0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Practice: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linear regression, we’re trying to write our response data y as a linear function of our [augmented] features X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Our response isn’t actually a linear function of our features, so we instead find betas that produce a column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that is as close as possible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(in Euclidean distance)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find that the optimal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Steps: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Drop the sqrt [why is that legal?]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 the transpose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Distribute/FOIL all terms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Take the derivative with respect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 (Matrix Cookbook (69) and (81):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…)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Simplify and solve for beta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  <a:blipFill>
                <a:blip r:embed="rId2"/>
                <a:stretch>
                  <a:fillRect l="-531" t="-599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46379-8BFB-4BE2-A2F6-2FDDB09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best possible betas,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can be viewed in two parts: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Numerator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): columns of X dotted with (the) column of y; how related are the feature vectors and y?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): columns of X dotted with columns of X; how related are the different features?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the variables have mean zero, “how related” is literally “correlation”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Roughly, our solution assigns big values to features that predict y, but punishes features that are similar to (combinations of) other features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Bad things happen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is uninvertible (or nearly so)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  <a:blipFill>
                <a:blip r:embed="rId2"/>
                <a:stretch>
                  <a:fillRect l="-678" b="-18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983807"/>
            <a:ext cx="10327008" cy="1956038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Today’s topics: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Linear Algebra </a:t>
            </a:r>
            <a:r>
              <a:rPr lang="en-US" sz="2400" dirty="0">
                <a:ea typeface="Cambria Math" panose="02040503050406030204" pitchFamily="18" charset="0"/>
              </a:rPr>
              <a:t>(Math 21b, 8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Maximum Likelihood Estimation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Hypothesis Testing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Our time limit: </a:t>
            </a:r>
            <a:r>
              <a:rPr lang="en-US" sz="2400" u="sng" dirty="0">
                <a:ea typeface="Cambria Math" panose="02040503050406030204" pitchFamily="18" charset="0"/>
              </a:rPr>
              <a:t>90 minutes</a:t>
            </a:r>
          </a:p>
          <a:p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0AC66A-CEA3-4495-BF91-85617F3606C1}"/>
              </a:ext>
            </a:extLst>
          </p:cNvPr>
          <p:cNvSpPr txBox="1">
            <a:spLocks/>
          </p:cNvSpPr>
          <p:nvPr/>
        </p:nvSpPr>
        <p:spPr>
          <a:xfrm>
            <a:off x="6794090" y="3301257"/>
            <a:ext cx="4837472" cy="27381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We’ll work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I </a:t>
            </a:r>
            <a:r>
              <a:rPr lang="en-US" sz="2400" i="1" dirty="0">
                <a:ea typeface="Cambria Math" panose="02040503050406030204" pitchFamily="18" charset="0"/>
              </a:rPr>
              <a:t>owe</a:t>
            </a:r>
            <a:r>
              <a:rPr lang="en-US" sz="2400" dirty="0">
                <a:ea typeface="Cambria Math" panose="02040503050406030204" pitchFamily="18" charset="0"/>
              </a:rPr>
              <a:t> you this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Come debt collect at OHs if I don’t do my job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Let’s do this : 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4FF352-8706-452B-B10B-32043E3E850C}"/>
              </a:ext>
            </a:extLst>
          </p:cNvPr>
          <p:cNvSpPr txBox="1">
            <a:spLocks/>
          </p:cNvSpPr>
          <p:nvPr/>
        </p:nvSpPr>
        <p:spPr>
          <a:xfrm>
            <a:off x="560439" y="3301258"/>
            <a:ext cx="6027174" cy="27381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move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You are only expected to catch the big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Much of the deck is intended as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I will give you the TL;DR of each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recap the big ideas at the end of each section</a:t>
            </a:r>
          </a:p>
        </p:txBody>
      </p:sp>
    </p:spTree>
    <p:extLst>
      <p:ext uri="{BB962C8B-B14F-4D97-AF65-F5344CB8AC3E}">
        <p14:creationId xmlns:p14="http://schemas.microsoft.com/office/powerpoint/2010/main" val="42878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only points that CAN be expressed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are those in the span/column space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By minimizing distance, we’re finding the point in the column space that is closest to the actual y vector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000" dirty="0"/>
                  <a:t> is the </a:t>
                </a:r>
                <a:r>
                  <a:rPr lang="en-US" sz="2000" i="1" dirty="0"/>
                  <a:t>projection</a:t>
                </a:r>
                <a:r>
                  <a:rPr lang="en-US" sz="2000" dirty="0"/>
                  <a:t> of the observed y values onto the things linear regression can express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Warnings: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Adding more columns (features) can only make the span bigger and the fit better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some features are very similar, results will be unstable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  <a:blipFill>
                <a:blip r:embed="rId2"/>
                <a:stretch>
                  <a:fillRect l="-504" t="-1534" b="-4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blipFill>
                <a:blip r:embed="rId3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B2B9E-D088-452B-90C0-F00FB1194CBF}"/>
              </a:ext>
            </a:extLst>
          </p:cNvPr>
          <p:cNvGrpSpPr/>
          <p:nvPr/>
        </p:nvGrpSpPr>
        <p:grpSpPr>
          <a:xfrm>
            <a:off x="3922691" y="904220"/>
            <a:ext cx="4346617" cy="2743200"/>
            <a:chOff x="8251783" y="2273157"/>
            <a:chExt cx="4346617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4FC571-B6F8-4E35-A307-FD06E585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783" y="2273157"/>
              <a:ext cx="3590925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60A4FB-1EA1-4B02-BE2F-DD241A9EC704}"/>
                </a:ext>
              </a:extLst>
            </p:cNvPr>
            <p:cNvSpPr txBox="1"/>
            <p:nvPr/>
          </p:nvSpPr>
          <p:spPr>
            <a:xfrm>
              <a:off x="9753600" y="2284511"/>
              <a:ext cx="284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Observed response values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404EEB-1791-4073-B227-13B895DFE4AC}"/>
                </a:ext>
              </a:extLst>
            </p:cNvPr>
            <p:cNvSpPr txBox="1"/>
            <p:nvPr/>
          </p:nvSpPr>
          <p:spPr>
            <a:xfrm>
              <a:off x="10082277" y="3881638"/>
              <a:ext cx="19065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Best we can do with a</a:t>
              </a:r>
            </a:p>
            <a:p>
              <a:r>
                <a:rPr lang="en-US" sz="1400" dirty="0">
                  <a:latin typeface="Karla"/>
                </a:rPr>
                <a:t>linear combination of  features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918DB1-AEF2-415C-942B-3F4EF6A67AF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891252" y="4250970"/>
              <a:ext cx="191025" cy="2101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2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B7C9-937B-4A12-8F95-E5FB31B4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to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BCBD-5E91-4CB7-A88C-8AE3A12F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609872" cy="48279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we’ve done so far is the Machine Learning style of modeling: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Specify a loss function [Squared error] and a model format [y=X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800" dirty="0"/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Find the settings that minimize the loss function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Statistics adds more assumptions and gets back richer results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Adds assumptions about where the data came from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We can ask “What about other beta values? On a different day, might we get that result instead?”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 can answer yes/no via our assumptions about where the data come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45B2-5EA8-4009-B87D-721A3E49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0A4100-88DE-430E-B714-699D7ABAC23F}"/>
              </a:ext>
            </a:extLst>
          </p:cNvPr>
          <p:cNvGrpSpPr/>
          <p:nvPr/>
        </p:nvGrpSpPr>
        <p:grpSpPr>
          <a:xfrm>
            <a:off x="7381022" y="3950645"/>
            <a:ext cx="3672348" cy="2204744"/>
            <a:chOff x="7381022" y="3950645"/>
            <a:chExt cx="3672348" cy="22047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86928B-EFAA-49E4-948E-33E00FB5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9637" y="4228123"/>
              <a:ext cx="3523733" cy="19272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B46622-F6DB-465C-8001-99DA15730A70}"/>
                </a:ext>
              </a:extLst>
            </p:cNvPr>
            <p:cNvSpPr txBox="1"/>
            <p:nvPr/>
          </p:nvSpPr>
          <p:spPr>
            <a:xfrm>
              <a:off x="7381022" y="3950645"/>
              <a:ext cx="3185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Statistics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514800-EE64-47F5-8E58-548E731E5A7D}"/>
              </a:ext>
            </a:extLst>
          </p:cNvPr>
          <p:cNvGrpSpPr/>
          <p:nvPr/>
        </p:nvGrpSpPr>
        <p:grpSpPr>
          <a:xfrm>
            <a:off x="7381022" y="918132"/>
            <a:ext cx="3446773" cy="2808295"/>
            <a:chOff x="7381022" y="918132"/>
            <a:chExt cx="3446773" cy="28082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35581-52EC-45F9-95BD-18FDA51D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5255" y="1208025"/>
              <a:ext cx="2972540" cy="25184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BE4549-E45E-4561-804A-28EDB1EC1789}"/>
                    </a:ext>
                  </a:extLst>
                </p:cNvPr>
                <p:cNvSpPr txBox="1"/>
                <p:nvPr/>
              </p:nvSpPr>
              <p:spPr>
                <a:xfrm>
                  <a:off x="8645204" y="3293468"/>
                  <a:ext cx="271479" cy="2688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BE4549-E45E-4561-804A-28EDB1EC1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4" y="3293468"/>
                  <a:ext cx="271479" cy="268865"/>
                </a:xfrm>
                <a:prstGeom prst="rect">
                  <a:avLst/>
                </a:prstGeom>
                <a:blipFill>
                  <a:blip r:embed="rId4"/>
                  <a:stretch>
                    <a:fillRect l="-31111" t="-2273" r="-11111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4FE4E0-60AF-4DEF-B614-57DB8E92D93D}"/>
                    </a:ext>
                  </a:extLst>
                </p:cNvPr>
                <p:cNvSpPr txBox="1"/>
                <p:nvPr/>
              </p:nvSpPr>
              <p:spPr>
                <a:xfrm>
                  <a:off x="10432789" y="3021393"/>
                  <a:ext cx="276644" cy="2688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4FE4E0-60AF-4DEF-B614-57DB8E92D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789" y="3021393"/>
                  <a:ext cx="276644" cy="268865"/>
                </a:xfrm>
                <a:prstGeom prst="rect">
                  <a:avLst/>
                </a:prstGeom>
                <a:blipFill>
                  <a:blip r:embed="rId5"/>
                  <a:stretch>
                    <a:fillRect l="-30435" t="-4545" r="-10870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D04EFC-A4D2-49B1-9249-A6DAB9A7731C}"/>
                    </a:ext>
                  </a:extLst>
                </p:cNvPr>
                <p:cNvSpPr txBox="1"/>
                <p:nvPr/>
              </p:nvSpPr>
              <p:spPr>
                <a:xfrm>
                  <a:off x="7855255" y="1679816"/>
                  <a:ext cx="454271" cy="2688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D04EFC-A4D2-49B1-9249-A6DAB9A77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5255" y="1679816"/>
                  <a:ext cx="454271" cy="268865"/>
                </a:xfrm>
                <a:prstGeom prst="rect">
                  <a:avLst/>
                </a:prstGeom>
                <a:blipFill>
                  <a:blip r:embed="rId6"/>
                  <a:stretch>
                    <a:fillRect l="-13514" r="-14865"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32E2D9-88CC-496C-B208-C05FEB2F7E46}"/>
                </a:ext>
              </a:extLst>
            </p:cNvPr>
            <p:cNvSpPr txBox="1"/>
            <p:nvPr/>
          </p:nvSpPr>
          <p:spPr>
            <a:xfrm>
              <a:off x="7381022" y="918132"/>
              <a:ext cx="3185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 Learning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B502AF-FA8F-4488-B29E-568CAF06E61B}"/>
              </a:ext>
            </a:extLst>
          </p:cNvPr>
          <p:cNvGrpSpPr/>
          <p:nvPr/>
        </p:nvGrpSpPr>
        <p:grpSpPr>
          <a:xfrm>
            <a:off x="10019775" y="2163845"/>
            <a:ext cx="1811444" cy="685109"/>
            <a:chOff x="10019775" y="2163845"/>
            <a:chExt cx="1811444" cy="685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79A1D0-9429-42B0-984B-CF044A6D6BBE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10019775" y="2417774"/>
              <a:ext cx="1043427" cy="431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95CC72-9C65-4F14-89A9-F7E40DA0874E}"/>
                </a:ext>
              </a:extLst>
            </p:cNvPr>
            <p:cNvSpPr txBox="1"/>
            <p:nvPr/>
          </p:nvSpPr>
          <p:spPr>
            <a:xfrm>
              <a:off x="11063202" y="2163845"/>
              <a:ext cx="768017" cy="507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Optimal Betas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11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ACE1-13C1-4465-BC10-5D241B4B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37980-D287-4979-A421-C68565EA7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607436" cy="4974686"/>
              </a:xfrm>
            </p:spPr>
            <p:txBody>
              <a:bodyPr/>
              <a:lstStyle/>
              <a:p>
                <a:r>
                  <a:rPr lang="en-US" sz="2000" dirty="0"/>
                  <a:t>What are Statistics’ assumptions about the linear regression data?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observed X values simply </a:t>
                </a:r>
                <a:r>
                  <a:rPr lang="en-US" sz="2000" i="1" dirty="0"/>
                  <a:t>are.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observed y come from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𝑠𝑖𝑔𝑚𝑎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distribution, mu(x) is linear, and each y is drawn </a:t>
                </a:r>
                <a:r>
                  <a:rPr lang="en-US" sz="2000" i="1" dirty="0"/>
                  <a:t>independently</a:t>
                </a:r>
                <a:r>
                  <a:rPr lang="en-US" sz="2000" dirty="0"/>
                  <a:t> from the others</a:t>
                </a:r>
                <a:endParaRPr lang="en-US" sz="2000" i="1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For all observations i: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   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Equivalently, column y   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𝑚𝑣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i="1" dirty="0"/>
              </a:p>
              <a:p>
                <a:r>
                  <a:rPr lang="en-US" sz="2000" dirty="0"/>
                  <a:t>Why these assumptions?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Any story about how the X data came to be is problem-dependent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Makes the problem solvable using 1800s era tools</a:t>
                </a:r>
              </a:p>
              <a:p>
                <a:r>
                  <a:rPr lang="en-US" sz="2000" dirty="0"/>
                  <a:t>Question: How could we alter these assumptions?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37980-D287-4979-A421-C68565EA7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607436" cy="4974686"/>
              </a:xfrm>
              <a:blipFill>
                <a:blip r:embed="rId3"/>
                <a:stretch>
                  <a:fillRect l="-1196" t="-613"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9732-59CB-4E53-84E1-94A63AA2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CD1E-6C0E-4C30-94BE-E1F94B51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51" y="2949534"/>
            <a:ext cx="5259364" cy="2876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A44F89-EA8B-4498-825A-CB8EED33F30D}"/>
              </a:ext>
            </a:extLst>
          </p:cNvPr>
          <p:cNvSpPr/>
          <p:nvPr/>
        </p:nvSpPr>
        <p:spPr>
          <a:xfrm>
            <a:off x="6466582" y="5820556"/>
            <a:ext cx="5207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Image from: http://bolt.mph.ufl.edu/6050-6052/unit-4b/module-15/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00705C-DB0F-4B68-ACD0-FAA1E891B5F0}"/>
                  </a:ext>
                </a:extLst>
              </p:cNvPr>
              <p:cNvSpPr/>
              <p:nvPr/>
            </p:nvSpPr>
            <p:spPr>
              <a:xfrm>
                <a:off x="8091272" y="1638881"/>
                <a:ext cx="1064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00705C-DB0F-4B68-ACD0-FAA1E891B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272" y="1638881"/>
                <a:ext cx="106426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2F774D-5B0B-4716-93DC-A0A44DB1E128}"/>
                  </a:ext>
                </a:extLst>
              </p:cNvPr>
              <p:cNvSpPr/>
              <p:nvPr/>
            </p:nvSpPr>
            <p:spPr>
              <a:xfrm>
                <a:off x="9468578" y="1638881"/>
                <a:ext cx="2231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unknown constant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2F774D-5B0B-4716-93DC-A0A44DB1E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578" y="1638881"/>
                <a:ext cx="2231637" cy="369332"/>
              </a:xfrm>
              <a:prstGeom prst="rect">
                <a:avLst/>
              </a:prstGeom>
              <a:blipFill>
                <a:blip r:embed="rId6"/>
                <a:stretch>
                  <a:fillRect t="-10000" r="-24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0D73C5-135D-48D4-923F-9BC72FD3D20C}"/>
                  </a:ext>
                </a:extLst>
              </p:cNvPr>
              <p:cNvSpPr/>
              <p:nvPr/>
            </p:nvSpPr>
            <p:spPr>
              <a:xfrm>
                <a:off x="7082149" y="832590"/>
                <a:ext cx="3082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 of unknown constants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0D73C5-135D-48D4-923F-9BC72FD3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49" y="832590"/>
                <a:ext cx="3082511" cy="369332"/>
              </a:xfrm>
              <a:prstGeom prst="rect">
                <a:avLst/>
              </a:prstGeom>
              <a:blipFill>
                <a:blip r:embed="rId7"/>
                <a:stretch>
                  <a:fillRect l="-594" t="-10000" r="-13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03883F-4449-4B70-936F-F1BE14556782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23405" y="1201922"/>
            <a:ext cx="0" cy="436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F70C19-D7C2-4E56-B669-3CAB7641A8EB}"/>
              </a:ext>
            </a:extLst>
          </p:cNvPr>
          <p:cNvGrpSpPr/>
          <p:nvPr/>
        </p:nvGrpSpPr>
        <p:grpSpPr>
          <a:xfrm>
            <a:off x="8546967" y="2008213"/>
            <a:ext cx="2037430" cy="734226"/>
            <a:chOff x="8546967" y="2008213"/>
            <a:chExt cx="2037430" cy="734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A9C4749-BE47-47BE-9619-1CCE857216F2}"/>
                    </a:ext>
                  </a:extLst>
                </p:cNvPr>
                <p:cNvSpPr/>
                <p:nvPr/>
              </p:nvSpPr>
              <p:spPr>
                <a:xfrm>
                  <a:off x="8546967" y="2373107"/>
                  <a:ext cx="1509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A9C4749-BE47-47BE-9619-1CCE85721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6967" y="2373107"/>
                  <a:ext cx="150906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823EBE-00EE-46E7-B627-B56A575569D8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9301500" y="2008213"/>
              <a:ext cx="1282897" cy="3648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7757BB-8CA6-4140-9C41-1E4F6E575A8B}"/>
                </a:ext>
              </a:extLst>
            </p:cNvPr>
            <p:cNvCxnSpPr>
              <a:stCxn id="7" idx="2"/>
              <a:endCxn id="5" idx="0"/>
            </p:cNvCxnSpPr>
            <p:nvPr/>
          </p:nvCxnSpPr>
          <p:spPr>
            <a:xfrm>
              <a:off x="8623405" y="2008213"/>
              <a:ext cx="678095" cy="3648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8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8646-9961-49E6-A9EB-612148B7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Likelihood: the other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043B4-874D-47BB-9AA7-63B22C85B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need to guess at the unknown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Maximum Likelihood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Rule: Guess whatever values of the unknowns make the observed data as probable as possible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As a loss function, we feel pain when the data surprise the model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works if we have a likelihood function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Likelihood maps (dataset) -&gt; (probability of seeing that dataset); uses parameter values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 in the calculation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Actually maximizing can be hard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But, Maximum Likelihood can be shown to be a </a:t>
                </a:r>
                <a:r>
                  <a:rPr lang="en-US" sz="2400" i="1" dirty="0"/>
                  <a:t>very</a:t>
                </a:r>
                <a:r>
                  <a:rPr lang="en-US" sz="2400" dirty="0"/>
                  <a:t> good guessing strategy, especially with lots of observations (see Stat 111 or 211)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043B4-874D-47BB-9AA7-63B22C85B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>
                <a:blip r:embed="rId2"/>
                <a:stretch>
                  <a:fillRect l="-945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BE117-9F0C-4637-828B-61458649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8646-9961-49E6-A9EB-612148B7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Likelihood: the other 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043B4-874D-47BB-9AA7-63B22C85B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Likelihood (Probability of seeing data y, given parameters 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):</a:t>
                </a:r>
                <a:endParaRPr lang="en-US" sz="1600" dirty="0"/>
              </a:p>
              <a:p>
                <a:pPr algn="ctr"/>
                <a:r>
                  <a:rPr lang="en-US" sz="1800" dirty="0"/>
                  <a:t>	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Since X is constant, we’re maximizing by choosing the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200" dirty="0"/>
                  <a:t> and scalar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Finding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200" dirty="0"/>
                  <a:t> quickly reduces to the least squares problem we just saw: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Cambria Math" panose="02040503050406030204" pitchFamily="18" charset="0"/>
                  </a:rPr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residuals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under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optimal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200" dirty="0" smtClean="0"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observations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–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dirty="0">
                            <a:ea typeface="Cambria Math" panose="02040503050406030204" pitchFamily="18" charset="0"/>
                          </a:rPr>
                          <m:t>features</m:t>
                        </m:r>
                        <m:r>
                          <m:rPr>
                            <m:nor/>
                          </m:rPr>
                          <a:rPr lang="en-US" sz="2200" dirty="0" smtClean="0"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043B4-874D-47BB-9AA7-63B22C85B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>
                <a:blip r:embed="rId2"/>
                <a:stretch>
                  <a:fillRect l="-826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BE117-9F0C-4637-828B-61458649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F8CA-066A-4224-9812-234DF1AB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CC00D-11D3-49A8-A9CC-B2F454E8B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3790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actually get the joint distribution of the betas: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HW investigates the variance term: how well we can learn each beta, and whether one is linked to another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depends on X!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doesn’t depend on y! (If our assumptions are correct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Lets us attach error bars to our estimates,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=3±.2</m:t>
                    </m:r>
                  </m:oMath>
                </a14:m>
                <a:endParaRPr lang="en-US" sz="24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Main question: What can we do to our X matrix to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CC00D-11D3-49A8-A9CC-B2F454E8B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37907"/>
              </a:xfrm>
              <a:blipFill>
                <a:blip r:embed="rId2"/>
                <a:stretch>
                  <a:fillRect l="-826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6A44-6D31-46E4-A26A-8DBFB549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F383-399D-480C-84A7-C5DE10D6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62FD-73E7-4DD6-8C5D-87C88E0D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379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add assumptions about where the data came from and get richer statements from our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Likelihood is a function that tells us how likely any given dataset is. Plug in data, get a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MLE finds the parameter settings that make our data as likely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Finding the MLE parameter values can be hard, sometimes possible via calculus, often requires computer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1C0C-D9C8-49DA-B0F4-68C2D99E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72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OR: WHAT PARAMETERS EXPLAIN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3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7C21-777C-44C0-B8F7-11DE56F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Popper’s Grave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10BF-CD91-4D4A-99CD-60F76EB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617252" cy="5076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impossible to prove a model is correct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 fact, there are many correct models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Can you prove increasing a parameter by .0000001% is incorrect?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only rule models out.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great tragedy is that you have been taught to rule out just ONE model, and then quit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C18B-04DE-4C95-8C57-FA3C91B1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EB0A7-063B-4993-A646-416E6EFF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62" y="1120821"/>
            <a:ext cx="3460106" cy="51901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00D28FE-677D-4A9D-8623-3F1040528557}"/>
              </a:ext>
            </a:extLst>
          </p:cNvPr>
          <p:cNvGrpSpPr/>
          <p:nvPr/>
        </p:nvGrpSpPr>
        <p:grpSpPr>
          <a:xfrm>
            <a:off x="7650680" y="1120823"/>
            <a:ext cx="3460111" cy="5190157"/>
            <a:chOff x="7653163" y="1120821"/>
            <a:chExt cx="3460111" cy="5190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7A8E45-2A8C-4432-AA6C-3C9DE1ABA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3" y="1120821"/>
              <a:ext cx="865027" cy="12975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64F484-6991-4B84-92D6-98F95FA6AE6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88" y="1120821"/>
              <a:ext cx="865027" cy="12975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E5C180-26E1-405D-8479-8DC58E27C5F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3" y="1120821"/>
              <a:ext cx="865027" cy="12975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FE8F43-AA44-4162-86B6-5F120067A9C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38" y="1120821"/>
              <a:ext cx="865027" cy="12975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563FA4-4700-4BBD-B406-9DC40293681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6" y="2418360"/>
              <a:ext cx="865027" cy="12975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A0A2A0-57D9-4056-A252-9C147DEA38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1" y="2418360"/>
              <a:ext cx="865027" cy="1297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11DFEC-20BF-46B7-92D2-BB486CA73ED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6" y="2418360"/>
              <a:ext cx="865027" cy="12975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99EC85-17C2-49DB-8124-A1346D3D045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1" y="2418360"/>
              <a:ext cx="865027" cy="12975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ECDFAA-02BD-4476-ABC7-4608349C4C4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9" y="3715899"/>
              <a:ext cx="865027" cy="1297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C81E13-0903-4182-8629-1FA8D814A3E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4" y="3715899"/>
              <a:ext cx="865027" cy="12975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C2FAE7-51B7-4DA1-B392-B7D708988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9" y="3715899"/>
              <a:ext cx="865027" cy="12975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B0D67C-ABC2-4398-B642-A9C63B35BDB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4" y="3715899"/>
              <a:ext cx="865027" cy="12975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A114D-2326-49FC-9154-6D0F88F9173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72" y="5013438"/>
              <a:ext cx="865027" cy="12975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7BB070-31B2-4DBB-966F-22DCBE894D8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7" y="5013438"/>
              <a:ext cx="865027" cy="12975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DE3E72-67C1-46A5-93E2-8ED0DA5BAD2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22" y="5013438"/>
              <a:ext cx="865027" cy="12975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95401A-AB8F-4194-921C-E6B6B57FFD7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7" y="5013438"/>
              <a:ext cx="865027" cy="1297540"/>
            </a:xfrm>
            <a:prstGeom prst="rect">
              <a:avLst/>
            </a:prstGeom>
          </p:spPr>
        </p:pic>
      </p:grp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D3348500-DCED-486B-A618-35F06E1B32C5}"/>
              </a:ext>
            </a:extLst>
          </p:cNvPr>
          <p:cNvSpPr/>
          <p:nvPr/>
        </p:nvSpPr>
        <p:spPr>
          <a:xfrm>
            <a:off x="9288307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FF34E932-20A1-4345-9F7F-411BF2A7616B}"/>
              </a:ext>
            </a:extLst>
          </p:cNvPr>
          <p:cNvSpPr/>
          <p:nvPr/>
        </p:nvSpPr>
        <p:spPr>
          <a:xfrm>
            <a:off x="8420859" y="355864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B064DAF2-CF34-428F-A9FF-62F3DAC82895}"/>
              </a:ext>
            </a:extLst>
          </p:cNvPr>
          <p:cNvSpPr/>
          <p:nvPr/>
        </p:nvSpPr>
        <p:spPr>
          <a:xfrm>
            <a:off x="7553411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EE324878-FA87-4526-ABD2-19207F9606F8}"/>
              </a:ext>
            </a:extLst>
          </p:cNvPr>
          <p:cNvSpPr/>
          <p:nvPr/>
        </p:nvSpPr>
        <p:spPr>
          <a:xfrm>
            <a:off x="8420859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0F7AB266-8EA7-4E25-8C5F-A8D72D851598}"/>
              </a:ext>
            </a:extLst>
          </p:cNvPr>
          <p:cNvSpPr/>
          <p:nvPr/>
        </p:nvSpPr>
        <p:spPr>
          <a:xfrm>
            <a:off x="9297150" y="226110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A6DB3B82-AD04-4BED-B2C3-49A9F44D2F75}"/>
              </a:ext>
            </a:extLst>
          </p:cNvPr>
          <p:cNvSpPr/>
          <p:nvPr/>
        </p:nvSpPr>
        <p:spPr>
          <a:xfrm>
            <a:off x="10131800" y="354598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BC3324F4-526B-4C59-81A9-3397A33ECE57}"/>
              </a:ext>
            </a:extLst>
          </p:cNvPr>
          <p:cNvSpPr/>
          <p:nvPr/>
        </p:nvSpPr>
        <p:spPr>
          <a:xfrm>
            <a:off x="10157327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1F7BBEEE-44DB-42C7-8C5B-3A13A5DB10E1}"/>
              </a:ext>
            </a:extLst>
          </p:cNvPr>
          <p:cNvSpPr/>
          <p:nvPr/>
        </p:nvSpPr>
        <p:spPr>
          <a:xfrm>
            <a:off x="10131799" y="916124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29895948-200E-4E72-974C-553FB5728267}"/>
              </a:ext>
            </a:extLst>
          </p:cNvPr>
          <p:cNvSpPr/>
          <p:nvPr/>
        </p:nvSpPr>
        <p:spPr>
          <a:xfrm>
            <a:off x="8420859" y="92623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B9C28D0-E0C3-42B1-9FD8-A86500D385B2}"/>
              </a:ext>
            </a:extLst>
          </p:cNvPr>
          <p:cNvSpPr/>
          <p:nvPr/>
        </p:nvSpPr>
        <p:spPr>
          <a:xfrm>
            <a:off x="9270701" y="3588187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3D7530-BAF9-43FA-8F9B-36C0FBB6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810" y="1120820"/>
            <a:ext cx="3460106" cy="5190159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7E5587E-8335-4786-AC5B-F767D82011D3}"/>
              </a:ext>
            </a:extLst>
          </p:cNvPr>
          <p:cNvSpPr/>
          <p:nvPr/>
        </p:nvSpPr>
        <p:spPr>
          <a:xfrm>
            <a:off x="6977117" y="-340136"/>
            <a:ext cx="4865591" cy="7797554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9563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1429-3C73-4203-B16F-9C97B5F2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2DE1-F301-476E-86D6-483629C7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670877" cy="4952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Important: a ‘model’ is a (probabilistic) story about how the data came to be, complete with </a:t>
            </a:r>
            <a:r>
              <a:rPr lang="en-US" sz="2400" i="1" dirty="0"/>
              <a:t>specified values of every parameter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produces many possible datasets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only have one observed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tell if a model is wrong?</a:t>
            </a:r>
            <a:endParaRPr lang="en-US" sz="1200" dirty="0"/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model is unlikely to reproduce the aspects of the data that we care about, it has to go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Therefore, we have some real-number summary of the dataset (a ‘statistic’) by which we’ll compare model-generated datasets and our observed dataset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statistics produced by the model are clearly different than the one from the real data, we reject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520D3-4ABE-4834-AEC2-5021A8B9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84F7E-0F2E-4534-AEC6-701DDC4A7471}"/>
              </a:ext>
            </a:extLst>
          </p:cNvPr>
          <p:cNvSpPr/>
          <p:nvPr/>
        </p:nvSpPr>
        <p:spPr>
          <a:xfrm>
            <a:off x="8569253" y="1177758"/>
            <a:ext cx="2494844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0D6913-3519-4749-A598-BF35992CBDD1}"/>
              </a:ext>
            </a:extLst>
          </p:cNvPr>
          <p:cNvGrpSpPr/>
          <p:nvPr/>
        </p:nvGrpSpPr>
        <p:grpSpPr>
          <a:xfrm>
            <a:off x="7828841" y="2444135"/>
            <a:ext cx="4018849" cy="747805"/>
            <a:chOff x="7828841" y="2444135"/>
            <a:chExt cx="4018849" cy="747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A83A6-D17D-45EF-AE47-EFD04CFA8052}"/>
                </a:ext>
              </a:extLst>
            </p:cNvPr>
            <p:cNvSpPr/>
            <p:nvPr/>
          </p:nvSpPr>
          <p:spPr>
            <a:xfrm>
              <a:off x="7828841" y="2737435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0C9681-8B01-4B52-B71C-A3A805EECF89}"/>
                </a:ext>
              </a:extLst>
            </p:cNvPr>
            <p:cNvSpPr/>
            <p:nvPr/>
          </p:nvSpPr>
          <p:spPr>
            <a:xfrm>
              <a:off x="8974664" y="2739656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957AC7-7F00-4BC1-AC74-3B4FA3D3AB7F}"/>
                </a:ext>
              </a:extLst>
            </p:cNvPr>
            <p:cNvSpPr/>
            <p:nvPr/>
          </p:nvSpPr>
          <p:spPr>
            <a:xfrm>
              <a:off x="10120487" y="2741877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B8515-C04D-4958-9B6D-0E2069ADF92A}"/>
                </a:ext>
              </a:extLst>
            </p:cNvPr>
            <p:cNvSpPr/>
            <p:nvPr/>
          </p:nvSpPr>
          <p:spPr>
            <a:xfrm>
              <a:off x="11266310" y="2744098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89817F-CCF9-4A2F-9CCB-F0B8551D05A5}"/>
                </a:ext>
              </a:extLst>
            </p:cNvPr>
            <p:cNvCxnSpPr>
              <a:stCxn id="6" idx="2"/>
              <a:endCxn id="17" idx="0"/>
            </p:cNvCxnSpPr>
            <p:nvPr/>
          </p:nvCxnSpPr>
          <p:spPr>
            <a:xfrm>
              <a:off x="8119531" y="2444135"/>
              <a:ext cx="0" cy="2933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D2C495-98A5-4F66-9814-AE2974A59948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>
              <a:off x="9265354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6BFC1A-B40C-4821-A4CF-476F0369DE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177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19DBD-B297-4D66-8CFA-4BB177C654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000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44308D-7ED0-4883-B99E-5681C4993919}"/>
              </a:ext>
            </a:extLst>
          </p:cNvPr>
          <p:cNvGrpSpPr/>
          <p:nvPr/>
        </p:nvGrpSpPr>
        <p:grpSpPr>
          <a:xfrm>
            <a:off x="8119531" y="3185277"/>
            <a:ext cx="3869269" cy="2411769"/>
            <a:chOff x="8119531" y="3185277"/>
            <a:chExt cx="3869269" cy="241176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85BA13-CCB9-4AE7-942F-264F25D5F5EC}"/>
                </a:ext>
              </a:extLst>
            </p:cNvPr>
            <p:cNvCxnSpPr/>
            <p:nvPr/>
          </p:nvCxnSpPr>
          <p:spPr>
            <a:xfrm>
              <a:off x="8703733" y="3517148"/>
              <a:ext cx="0" cy="1675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AC3591-1451-4339-8D07-12680FCEC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3733" y="5192796"/>
              <a:ext cx="328506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8F653B-E083-4EFF-A496-FCC7B8617CE4}"/>
                </a:ext>
              </a:extLst>
            </p:cNvPr>
            <p:cNvSpPr/>
            <p:nvPr/>
          </p:nvSpPr>
          <p:spPr>
            <a:xfrm>
              <a:off x="8782756" y="3928540"/>
              <a:ext cx="2088444" cy="1253058"/>
            </a:xfrm>
            <a:custGeom>
              <a:avLst/>
              <a:gdLst>
                <a:gd name="connsiteX0" fmla="*/ 0 w 2088444"/>
                <a:gd name="connsiteY0" fmla="*/ 1119813 h 1119813"/>
                <a:gd name="connsiteX1" fmla="*/ 598311 w 2088444"/>
                <a:gd name="connsiteY1" fmla="*/ 69946 h 1119813"/>
                <a:gd name="connsiteX2" fmla="*/ 1004711 w 2088444"/>
                <a:gd name="connsiteY2" fmla="*/ 182835 h 1119813"/>
                <a:gd name="connsiteX3" fmla="*/ 1524000 w 2088444"/>
                <a:gd name="connsiteY3" fmla="*/ 871457 h 1119813"/>
                <a:gd name="connsiteX4" fmla="*/ 2088444 w 2088444"/>
                <a:gd name="connsiteY4" fmla="*/ 1097235 h 1119813"/>
                <a:gd name="connsiteX5" fmla="*/ 2088444 w 2088444"/>
                <a:gd name="connsiteY5" fmla="*/ 1097235 h 1119813"/>
                <a:gd name="connsiteX6" fmla="*/ 2088444 w 2088444"/>
                <a:gd name="connsiteY6" fmla="*/ 1119813 h 1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8444" h="1119813">
                  <a:moveTo>
                    <a:pt x="0" y="1119813"/>
                  </a:moveTo>
                  <a:cubicBezTo>
                    <a:pt x="215429" y="672961"/>
                    <a:pt x="430859" y="226109"/>
                    <a:pt x="598311" y="69946"/>
                  </a:cubicBezTo>
                  <a:cubicBezTo>
                    <a:pt x="765763" y="-86217"/>
                    <a:pt x="850430" y="49250"/>
                    <a:pt x="1004711" y="182835"/>
                  </a:cubicBezTo>
                  <a:cubicBezTo>
                    <a:pt x="1158993" y="316420"/>
                    <a:pt x="1343378" y="719057"/>
                    <a:pt x="1524000" y="871457"/>
                  </a:cubicBezTo>
                  <a:cubicBezTo>
                    <a:pt x="1704622" y="1023857"/>
                    <a:pt x="2088444" y="1097235"/>
                    <a:pt x="2088444" y="1097235"/>
                  </a:cubicBezTo>
                  <a:lnTo>
                    <a:pt x="2088444" y="1097235"/>
                  </a:lnTo>
                  <a:lnTo>
                    <a:pt x="2088444" y="1119813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FB24A-C78F-4598-8B1E-BD3C12F797B6}"/>
                </a:ext>
              </a:extLst>
            </p:cNvPr>
            <p:cNvSpPr txBox="1"/>
            <p:nvPr/>
          </p:nvSpPr>
          <p:spPr>
            <a:xfrm>
              <a:off x="8750299" y="5227714"/>
              <a:ext cx="178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Value of Statistic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9BCA3D-C0A6-4BE6-AF06-F8CFE41B05BF}"/>
                </a:ext>
              </a:extLst>
            </p:cNvPr>
            <p:cNvCxnSpPr>
              <a:stCxn id="17" idx="2"/>
              <a:endCxn id="15" idx="1"/>
            </p:cNvCxnSpPr>
            <p:nvPr/>
          </p:nvCxnSpPr>
          <p:spPr>
            <a:xfrm>
              <a:off x="8119531" y="3185277"/>
              <a:ext cx="1261536" cy="8215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9604F-A131-459E-B237-6905CC4C06A3}"/>
                </a:ext>
              </a:extLst>
            </p:cNvPr>
            <p:cNvCxnSpPr>
              <a:cxnSpLocks/>
              <a:stCxn id="18" idx="2"/>
              <a:endCxn id="15" idx="1"/>
            </p:cNvCxnSpPr>
            <p:nvPr/>
          </p:nvCxnSpPr>
          <p:spPr>
            <a:xfrm>
              <a:off x="9265354" y="3187498"/>
              <a:ext cx="115713" cy="81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FC737A-42BD-455F-B6D7-BA32F4535AF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>
              <a:off x="9787467" y="3189719"/>
              <a:ext cx="623710" cy="943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E73C9A-4801-4FA3-A9D6-97662539814C}"/>
                </a:ext>
              </a:extLst>
            </p:cNvPr>
            <p:cNvCxnSpPr>
              <a:cxnSpLocks/>
              <a:stCxn id="20" idx="2"/>
              <a:endCxn id="15" idx="3"/>
            </p:cNvCxnSpPr>
            <p:nvPr/>
          </p:nvCxnSpPr>
          <p:spPr>
            <a:xfrm flipH="1">
              <a:off x="10306756" y="3191940"/>
              <a:ext cx="1250244" cy="171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560F08-35DB-4BF9-A5FD-EA138C1C0FEA}"/>
                </a:ext>
              </a:extLst>
            </p:cNvPr>
            <p:cNvSpPr txBox="1"/>
            <p:nvPr/>
          </p:nvSpPr>
          <p:spPr>
            <a:xfrm rot="16200000">
              <a:off x="7851096" y="4170306"/>
              <a:ext cx="118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56A17-88C9-4A47-8E93-F1EF26A8DA5D}"/>
              </a:ext>
            </a:extLst>
          </p:cNvPr>
          <p:cNvSpPr/>
          <p:nvPr/>
        </p:nvSpPr>
        <p:spPr>
          <a:xfrm>
            <a:off x="8717850" y="5905946"/>
            <a:ext cx="942622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Dataset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C6E3BD-3349-4E79-A237-60F0441C2496}"/>
              </a:ext>
            </a:extLst>
          </p:cNvPr>
          <p:cNvSpPr/>
          <p:nvPr/>
        </p:nvSpPr>
        <p:spPr>
          <a:xfrm>
            <a:off x="10196695" y="5905946"/>
            <a:ext cx="623710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</a:t>
            </a:r>
          </a:p>
          <a:p>
            <a:pPr algn="ctr"/>
            <a:r>
              <a:rPr lang="en-US" dirty="0"/>
              <a:t>Stat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BE0C5F-4419-4C2E-85B9-AFD0B7FEAA65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9660472" y="6129867"/>
            <a:ext cx="536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434C2-32E1-4EFE-B7A2-F6965CA2C79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820405" y="5212590"/>
            <a:ext cx="736595" cy="91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ED803A-6EB0-40BD-AD29-96C46BFF378F}"/>
              </a:ext>
            </a:extLst>
          </p:cNvPr>
          <p:cNvGrpSpPr/>
          <p:nvPr/>
        </p:nvGrpSpPr>
        <p:grpSpPr>
          <a:xfrm>
            <a:off x="7648220" y="1625600"/>
            <a:ext cx="4380091" cy="818535"/>
            <a:chOff x="7648220" y="1625600"/>
            <a:chExt cx="4380091" cy="8185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69B819-EB11-4042-B0F4-D526B4417583}"/>
                </a:ext>
              </a:extLst>
            </p:cNvPr>
            <p:cNvSpPr/>
            <p:nvPr/>
          </p:nvSpPr>
          <p:spPr>
            <a:xfrm>
              <a:off x="7648220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625D-14F2-4DE3-9FAC-B61CA50C2AF7}"/>
                </a:ext>
              </a:extLst>
            </p:cNvPr>
            <p:cNvSpPr/>
            <p:nvPr/>
          </p:nvSpPr>
          <p:spPr>
            <a:xfrm>
              <a:off x="8794043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F0787A-C7B6-46A9-9323-4CB27E1DA701}"/>
                </a:ext>
              </a:extLst>
            </p:cNvPr>
            <p:cNvSpPr/>
            <p:nvPr/>
          </p:nvSpPr>
          <p:spPr>
            <a:xfrm>
              <a:off x="9939866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F30233-363B-4939-9A35-333F63AC4F99}"/>
                </a:ext>
              </a:extLst>
            </p:cNvPr>
            <p:cNvSpPr/>
            <p:nvPr/>
          </p:nvSpPr>
          <p:spPr>
            <a:xfrm>
              <a:off x="11085689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16D8AE-7A0D-4F82-BCE7-777ABBDBEDE2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119531" y="1625600"/>
              <a:ext cx="1697144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C20387-086E-428E-A6E0-3ACFCED68A96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65354" y="1625600"/>
              <a:ext cx="551321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E1F506-D150-4785-B1A5-D2EA1E5421D0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9816675" y="1625600"/>
              <a:ext cx="594502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A041A4C-A1CE-482E-9839-8F8031BF79A1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9816675" y="1625600"/>
              <a:ext cx="1740325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3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C6F9-D052-4EFC-904C-E6D6E06F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to understand any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Any model test specifies: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(probabilistic) data generating process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summary we’ll use to compress a dataset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rule for comparing the observed and the simulated summaries</a:t>
                </a:r>
              </a:p>
              <a:p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t-test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The y data are generated via the estimated line/plane, plus Normal(0,sigma) noise, </a:t>
                </a:r>
              </a:p>
              <a:p>
                <a:pPr lvl="2" indent="0">
                  <a:buNone/>
                </a:pPr>
                <a:r>
                  <a:rPr lang="en-US" dirty="0"/>
                  <a:t>  EXCEPT a particular coefficient is actually zero!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/>
                  <a:t>The coefficient we’d calculate for that dataset (minus 0), over the SE of the coefficient</a:t>
                </a:r>
              </a:p>
              <a:p>
                <a:pPr lvl="1" indent="0" algn="ctr">
                  <a:buNone/>
                </a:pPr>
                <a:r>
                  <a:rPr lang="en-US" sz="2000" dirty="0"/>
                  <a:t>t statistic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𝑖𝑚𝑢𝑙𝑎𝑡𝑒𝑑</m:t>
                            </m:r>
                          </m:sub>
                        </m:sSub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1200120" lvl="1" indent="-457200">
                  <a:buFont typeface="+mj-lt"/>
                  <a:buAutoNum type="arabicPeriod" startAt="3"/>
                </a:pPr>
                <a:r>
                  <a:rPr lang="en-US" sz="2000" dirty="0"/>
                  <a:t>Declare the model bad if the observed result is in the top/bottom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sz="2000" dirty="0"/>
                  <a:t>% of simulated results (commonly top/bottom 5%)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  <a:blipFill>
                <a:blip r:embed="rId2"/>
                <a:stretch>
                  <a:fillRect l="-826" t="-1019" b="-2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2B31A-A996-42E8-A301-404D1685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30F60-6856-4BCB-98B5-34444DEF639E}"/>
              </a:ext>
            </a:extLst>
          </p:cNvPr>
          <p:cNvSpPr txBox="1"/>
          <p:nvPr/>
        </p:nvSpPr>
        <p:spPr>
          <a:xfrm>
            <a:off x="6707563" y="1659466"/>
            <a:ext cx="465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20" lvl="1" algn="r"/>
            <a:r>
              <a:rPr lang="en-US" sz="2000" dirty="0">
                <a:latin typeface="Karla"/>
              </a:rPr>
              <a:t>(</a:t>
            </a:r>
            <a:r>
              <a:rPr lang="en-US" sz="2000" i="1" dirty="0">
                <a:latin typeface="Karla"/>
              </a:rPr>
              <a:t>Jargon: the null hypothesis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r>
              <a:rPr lang="en-US" sz="2000" dirty="0">
                <a:latin typeface="Karla"/>
              </a:rPr>
              <a:t> (</a:t>
            </a:r>
            <a:r>
              <a:rPr lang="en-US" sz="2000" i="1" dirty="0">
                <a:latin typeface="Karla"/>
              </a:rPr>
              <a:t>Jargon: a statistic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endParaRPr lang="en-US" sz="20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40743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79A2177-9D4C-4DAF-8729-1A22B3BE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81" y="3570598"/>
            <a:ext cx="3209544" cy="213969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748B2CC-6F53-4B90-9F3E-6FE12D22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185" y="3575694"/>
            <a:ext cx="3209544" cy="213969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EDAF46B-1DF2-474A-AFA7-A85BF5B5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81" y="3575693"/>
            <a:ext cx="3209544" cy="2139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</p:spPr>
            <p:txBody>
              <a:bodyPr/>
              <a:lstStyle/>
              <a:p>
                <a:r>
                  <a:rPr lang="en-US" sz="2000" dirty="0"/>
                  <a:t>Walkthrough: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set a particular beta we care about to zero (call these betas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simulate 10,000 new datasets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 as truth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each of the 10,000 datasets, fit a regression against X and plot the values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we care about (the one we set to zero)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plotting the t statistic in each simulation is a little prettier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t statistic calculated from the observed data was 17.8. </a:t>
                </a:r>
                <a:r>
                  <a:rPr lang="en-US" sz="2200" i="1" dirty="0"/>
                  <a:t>Do we think the proposed model generated our data</a:t>
                </a:r>
                <a:r>
                  <a:rPr lang="en-US" sz="22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  <a:blipFill>
                <a:blip r:embed="rId6"/>
                <a:stretch>
                  <a:fillRect l="-1390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D69B-23E8-4412-96A8-FD0D3EB5DED2}"/>
              </a:ext>
            </a:extLst>
          </p:cNvPr>
          <p:cNvSpPr txBox="1"/>
          <p:nvPr/>
        </p:nvSpPr>
        <p:spPr>
          <a:xfrm>
            <a:off x="833415" y="5675352"/>
            <a:ext cx="1070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/>
              </a:rPr>
              <a:t>One more thing: Amazingly, ‘Student’ knew what results we’d get from the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/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=[2.2, 5, 0, 1.6]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  <a:blipFill>
                <a:blip r:embed="rId7"/>
                <a:stretch>
                  <a:fillRect l="-270" r="-270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6992B1-96A6-4E3E-9EB8-1BFCF8ADE00D}"/>
              </a:ext>
            </a:extLst>
          </p:cNvPr>
          <p:cNvGrpSpPr/>
          <p:nvPr/>
        </p:nvGrpSpPr>
        <p:grpSpPr>
          <a:xfrm>
            <a:off x="6884648" y="2705861"/>
            <a:ext cx="4947343" cy="723140"/>
            <a:chOff x="6884648" y="2705861"/>
            <a:chExt cx="4947343" cy="72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/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  <a:blipFill>
                  <a:blip r:embed="rId8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/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  <a:blipFill>
                  <a:blip r:embed="rId9"/>
                  <a:stretch>
                    <a:fillRect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/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  <a:blipFill>
                  <a:blip r:embed="rId10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CB8AD2-C16A-487B-84DC-DBE58EC13595}"/>
                </a:ext>
              </a:extLst>
            </p:cNvPr>
            <p:cNvSpPr/>
            <p:nvPr/>
          </p:nvSpPr>
          <p:spPr>
            <a:xfrm>
              <a:off x="9918352" y="3112875"/>
              <a:ext cx="336651" cy="308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/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  <a:blipFill>
                  <a:blip r:embed="rId11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0281E2-EE39-408A-834E-8E2140CB0E94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7255337" y="2716159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116425-C0F6-426C-9D06-2291AB4AD860}"/>
                </a:ext>
              </a:extLst>
            </p:cNvPr>
            <p:cNvCxnSpPr>
              <a:cxnSpLocks/>
              <a:stCxn id="29" idx="2"/>
              <a:endCxn id="34" idx="0"/>
            </p:cNvCxnSpPr>
            <p:nvPr/>
          </p:nvCxnSpPr>
          <p:spPr>
            <a:xfrm>
              <a:off x="8199117" y="2713585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544DEE-BB39-4C3D-A4BA-A5F1AFB7D555}"/>
                </a:ext>
              </a:extLst>
            </p:cNvPr>
            <p:cNvCxnSpPr>
              <a:cxnSpLocks/>
            </p:cNvCxnSpPr>
            <p:nvPr/>
          </p:nvCxnSpPr>
          <p:spPr>
            <a:xfrm>
              <a:off x="9142897" y="2711010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2B901-FD7C-4F68-9D14-4ACEC92D7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677" y="2708436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8B243F2-880E-4C01-AFE8-7DE682D63EF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0457" y="2705861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7D9935-9C3C-44D3-BFE3-FBEF141A7355}"/>
                </a:ext>
              </a:extLst>
            </p:cNvPr>
            <p:cNvSpPr txBox="1"/>
            <p:nvPr/>
          </p:nvSpPr>
          <p:spPr>
            <a:xfrm>
              <a:off x="7492546" y="2712765"/>
              <a:ext cx="3616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Fit linear regression </a:t>
              </a:r>
              <a:r>
                <a:rPr lang="en-US" sz="20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y_sim</a:t>
              </a:r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 = XB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7F980CC-D93E-4336-A804-7CF4E9E7F203}"/>
              </a:ext>
            </a:extLst>
          </p:cNvPr>
          <p:cNvGrpSpPr/>
          <p:nvPr/>
        </p:nvGrpSpPr>
        <p:grpSpPr>
          <a:xfrm>
            <a:off x="6928067" y="1054725"/>
            <a:ext cx="5214385" cy="343734"/>
            <a:chOff x="6928067" y="1054725"/>
            <a:chExt cx="5214385" cy="343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/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=[2.2, 5, 3, 1.6]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  <a:blipFill>
                  <a:blip r:embed="rId12"/>
                  <a:stretch>
                    <a:fillRect l="-269" r="-538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/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T-test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b="1" dirty="0"/>
                    <a:t> = 0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blipFill>
                  <a:blip r:embed="rId13"/>
                  <a:stretch>
                    <a:fillRect l="-2439" t="-12000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DFB5C61-8975-446D-A6B2-DBD7FABDD0BB}"/>
              </a:ext>
            </a:extLst>
          </p:cNvPr>
          <p:cNvGrpSpPr/>
          <p:nvPr/>
        </p:nvGrpSpPr>
        <p:grpSpPr>
          <a:xfrm>
            <a:off x="9469227" y="1487086"/>
            <a:ext cx="1340251" cy="329975"/>
            <a:chOff x="9469227" y="1487086"/>
            <a:chExt cx="1340251" cy="329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/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  <a:blipFill>
                  <a:blip r:embed="rId14"/>
                  <a:stretch>
                    <a:fillRect r="-4920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/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  <a:blipFill>
                  <a:blip r:embed="rId1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91CBB1C-8933-418B-B787-085FE9EC3750}"/>
              </a:ext>
            </a:extLst>
          </p:cNvPr>
          <p:cNvGrpSpPr/>
          <p:nvPr/>
        </p:nvGrpSpPr>
        <p:grpSpPr>
          <a:xfrm>
            <a:off x="6879867" y="1795610"/>
            <a:ext cx="4947343" cy="928152"/>
            <a:chOff x="6879867" y="1795610"/>
            <a:chExt cx="4947343" cy="92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/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  <a:blipFill>
                  <a:blip r:embed="rId16"/>
                  <a:stretch>
                    <a:fillRect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/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  <a:blipFill>
                  <a:blip r:embed="rId17"/>
                  <a:stretch>
                    <a:fillRect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/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  <a:blipFill>
                  <a:blip r:embed="rId18"/>
                  <a:stretch>
                    <a:fillRect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3E8EAC-228A-4E23-9D16-8244CBEE6449}"/>
                </a:ext>
              </a:extLst>
            </p:cNvPr>
            <p:cNvSpPr/>
            <p:nvPr/>
          </p:nvSpPr>
          <p:spPr>
            <a:xfrm>
              <a:off x="9918352" y="2403774"/>
              <a:ext cx="336651" cy="308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/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  <a:blipFill>
                  <a:blip r:embed="rId1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9DF0817-8A8F-4B7F-B624-E6287107121C}"/>
                </a:ext>
              </a:extLst>
            </p:cNvPr>
            <p:cNvCxnSpPr>
              <a:cxnSpLocks/>
              <a:stCxn id="6" idx="2"/>
              <a:endCxn id="65" idx="0"/>
            </p:cNvCxnSpPr>
            <p:nvPr/>
          </p:nvCxnSpPr>
          <p:spPr>
            <a:xfrm>
              <a:off x="8203898" y="1807825"/>
              <a:ext cx="938997" cy="22304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703894-8494-4854-B88D-AA5AB38F8720}"/>
                </a:ext>
              </a:extLst>
            </p:cNvPr>
            <p:cNvCxnSpPr>
              <a:cxnSpLocks/>
              <a:stCxn id="57" idx="2"/>
              <a:endCxn id="65" idx="1"/>
            </p:cNvCxnSpPr>
            <p:nvPr/>
          </p:nvCxnSpPr>
          <p:spPr>
            <a:xfrm flipH="1">
              <a:off x="9107957" y="1795610"/>
              <a:ext cx="713637" cy="24758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20FEF3-3DDA-4AA4-97DD-64CB9F637577}"/>
                </a:ext>
              </a:extLst>
            </p:cNvPr>
            <p:cNvSpPr/>
            <p:nvPr/>
          </p:nvSpPr>
          <p:spPr>
            <a:xfrm>
              <a:off x="9093485" y="2030868"/>
              <a:ext cx="98818" cy="841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31BDAF7-5B90-4975-87F1-84B17BF5264E}"/>
                </a:ext>
              </a:extLst>
            </p:cNvPr>
            <p:cNvCxnSpPr>
              <a:cxnSpLocks/>
              <a:stCxn id="13" idx="2"/>
              <a:endCxn id="65" idx="0"/>
            </p:cNvCxnSpPr>
            <p:nvPr/>
          </p:nvCxnSpPr>
          <p:spPr>
            <a:xfrm flipH="1">
              <a:off x="9142895" y="1817061"/>
              <a:ext cx="1474276" cy="2138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61F197-F53D-47A4-9768-89155482B765}"/>
                </a:ext>
              </a:extLst>
            </p:cNvPr>
            <p:cNvCxnSpPr>
              <a:stCxn id="65" idx="0"/>
              <a:endCxn id="29" idx="0"/>
            </p:cNvCxnSpPr>
            <p:nvPr/>
          </p:nvCxnSpPr>
          <p:spPr>
            <a:xfrm flipH="1">
              <a:off x="8199117" y="2030868"/>
              <a:ext cx="943778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0668F1-3E5E-4854-B111-2F33982C38BB}"/>
                </a:ext>
              </a:extLst>
            </p:cNvPr>
            <p:cNvCxnSpPr>
              <a:cxnSpLocks/>
              <a:stCxn id="65" idx="0"/>
              <a:endCxn id="28" idx="0"/>
            </p:cNvCxnSpPr>
            <p:nvPr/>
          </p:nvCxnSpPr>
          <p:spPr>
            <a:xfrm flipH="1">
              <a:off x="7255337" y="2030868"/>
              <a:ext cx="1887558" cy="3767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061ABF4-4E68-4F96-ABDA-91A7C0B51E80}"/>
                </a:ext>
              </a:extLst>
            </p:cNvPr>
            <p:cNvCxnSpPr>
              <a:stCxn id="65" idx="0"/>
              <a:endCxn id="30" idx="0"/>
            </p:cNvCxnSpPr>
            <p:nvPr/>
          </p:nvCxnSpPr>
          <p:spPr>
            <a:xfrm>
              <a:off x="9142895" y="2030868"/>
              <a:ext cx="1" cy="37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F589C50-53A6-4841-AF9C-1D468E7A2CF2}"/>
                </a:ext>
              </a:extLst>
            </p:cNvPr>
            <p:cNvCxnSpPr>
              <a:stCxn id="65" idx="0"/>
              <a:endCxn id="32" idx="0"/>
            </p:cNvCxnSpPr>
            <p:nvPr/>
          </p:nvCxnSpPr>
          <p:spPr>
            <a:xfrm>
              <a:off x="9142895" y="2030868"/>
              <a:ext cx="2099815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1021735-26CA-45A8-B38E-557DEE1253F6}"/>
                </a:ext>
              </a:extLst>
            </p:cNvPr>
            <p:cNvCxnSpPr>
              <a:cxnSpLocks/>
              <a:stCxn id="65" idx="0"/>
              <a:endCxn id="31" idx="0"/>
            </p:cNvCxnSpPr>
            <p:nvPr/>
          </p:nvCxnSpPr>
          <p:spPr>
            <a:xfrm>
              <a:off x="9142895" y="2030868"/>
              <a:ext cx="943782" cy="372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/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Simulate y values y=N(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,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85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8BAB-6A60-41F0-9260-637ECED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A828-49D1-44A0-AA63-D87BAB18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888185" cy="4742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Student’s clever set-up lets us skip 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fact, all classical tests are built around working out what distribution the results will follow, without simulating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Student’s work lets us take </a:t>
            </a:r>
            <a:r>
              <a:rPr lang="en-US" sz="2000" i="1" dirty="0"/>
              <a:t>infinite</a:t>
            </a:r>
            <a:r>
              <a:rPr lang="en-US" sz="2000" dirty="0"/>
              <a:t> samples at almost no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These shortcuts were </a:t>
            </a:r>
            <a:r>
              <a:rPr lang="en-US" sz="2400" i="1" dirty="0"/>
              <a:t>vital</a:t>
            </a:r>
            <a:r>
              <a:rPr lang="en-US" sz="2400" dirty="0"/>
              <a:t> before computers, and are still important today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Even so, via simulation we’re freer to test and reject more diverse models and use wilder summaries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However, the summaries and rules we choose still require thought: some are </a:t>
            </a:r>
            <a:r>
              <a:rPr lang="en-US" sz="2000" i="1" dirty="0"/>
              <a:t>much</a:t>
            </a:r>
            <a:r>
              <a:rPr lang="en-US" sz="2000" dirty="0"/>
              <a:t> better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98462-E685-4F12-AAFA-DC7F4213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51BAD7-9A14-42C2-BC4B-B122EE4E9023}"/>
              </a:ext>
            </a:extLst>
          </p:cNvPr>
          <p:cNvSpPr/>
          <p:nvPr/>
        </p:nvSpPr>
        <p:spPr>
          <a:xfrm>
            <a:off x="8778240" y="1931101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A49916-A541-42E0-A2E3-80DA160E379F}"/>
              </a:ext>
            </a:extLst>
          </p:cNvPr>
          <p:cNvSpPr/>
          <p:nvPr/>
        </p:nvSpPr>
        <p:spPr>
          <a:xfrm>
            <a:off x="8778240" y="2908809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Simulated Datasets/Statistics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FC10D8-2306-4D8F-9AC1-458C5FA60142}"/>
              </a:ext>
            </a:extLst>
          </p:cNvPr>
          <p:cNvSpPr/>
          <p:nvPr/>
        </p:nvSpPr>
        <p:spPr>
          <a:xfrm>
            <a:off x="8778240" y="3886517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to Observed Data</a:t>
            </a: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7B0CF2C4-76C2-49C4-81BE-46EBBD0F9C46}"/>
              </a:ext>
            </a:extLst>
          </p:cNvPr>
          <p:cNvSpPr/>
          <p:nvPr/>
        </p:nvSpPr>
        <p:spPr>
          <a:xfrm>
            <a:off x="8178800" y="2225741"/>
            <a:ext cx="599440" cy="203136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8086A-242A-497B-BC44-8B7886B9E98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814560" y="2520381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C6166-C6FD-4CA9-A258-02674B3EFF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814560" y="3498089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A9B839-08C6-47F9-B433-D29F37FCE79F}"/>
              </a:ext>
            </a:extLst>
          </p:cNvPr>
          <p:cNvSpPr/>
          <p:nvPr/>
        </p:nvSpPr>
        <p:spPr>
          <a:xfrm>
            <a:off x="8778240" y="4864225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8BD27B-9575-4F6B-9060-56CCB3593C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814560" y="4475797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904E-87F1-4DE4-A1A4-F1E1813A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63E8-219D-4A7E-9F70-BFD288568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347186" cy="4728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Hypothesis (model) testing leads to comparing a distribution against a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natural way to summarize: report what percentage of results are more extreme than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Basically, could the model frequently produce data that looks like ours?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is the p value: p=.031 means that your observed data is in the top 3.1% of weird results under this </a:t>
            </a:r>
            <a:r>
              <a:rPr lang="en-US" sz="2000" dirty="0" err="1"/>
              <a:t>model+statistic</a:t>
            </a: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There is some ambiguity about what ‘weird’ should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Jargon: p values are “The probability, assuming the null model is exactly true, of seeing a value of [your statistic] as extreme or more extreme than what was seen in the observed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BE68F-3CB8-4292-9357-D1CF1618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9F70C8-9BA2-422E-9202-AE088C6DF561}"/>
              </a:ext>
            </a:extLst>
          </p:cNvPr>
          <p:cNvGrpSpPr/>
          <p:nvPr/>
        </p:nvGrpSpPr>
        <p:grpSpPr>
          <a:xfrm>
            <a:off x="6769893" y="1292259"/>
            <a:ext cx="5218907" cy="4024774"/>
            <a:chOff x="6769893" y="1292259"/>
            <a:chExt cx="5218907" cy="40247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E2F05B-B179-4CD8-84CD-D812660A45C6}"/>
                </a:ext>
              </a:extLst>
            </p:cNvPr>
            <p:cNvCxnSpPr>
              <a:cxnSpLocks/>
            </p:cNvCxnSpPr>
            <p:nvPr/>
          </p:nvCxnSpPr>
          <p:spPr>
            <a:xfrm>
              <a:off x="7187774" y="4883658"/>
              <a:ext cx="41665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481B6-24A5-4F99-9ECB-4A6A383189FF}"/>
                </a:ext>
              </a:extLst>
            </p:cNvPr>
            <p:cNvGrpSpPr/>
            <p:nvPr/>
          </p:nvGrpSpPr>
          <p:grpSpPr>
            <a:xfrm>
              <a:off x="6769893" y="1292259"/>
              <a:ext cx="5218907" cy="4024774"/>
              <a:chOff x="6769893" y="1292259"/>
              <a:chExt cx="5218907" cy="402477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FDCEFA1-723F-4164-A0B8-6C0F1F4E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775" y="1694144"/>
                <a:ext cx="2" cy="31895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6EF7183-9AB7-4F7A-BDA4-9FBF37FC1E77}"/>
                  </a:ext>
                </a:extLst>
              </p:cNvPr>
              <p:cNvSpPr/>
              <p:nvPr/>
            </p:nvSpPr>
            <p:spPr>
              <a:xfrm>
                <a:off x="7266798" y="2487325"/>
                <a:ext cx="3975250" cy="2385134"/>
              </a:xfrm>
              <a:custGeom>
                <a:avLst/>
                <a:gdLst>
                  <a:gd name="connsiteX0" fmla="*/ 0 w 2088444"/>
                  <a:gd name="connsiteY0" fmla="*/ 1119813 h 1119813"/>
                  <a:gd name="connsiteX1" fmla="*/ 598311 w 2088444"/>
                  <a:gd name="connsiteY1" fmla="*/ 69946 h 1119813"/>
                  <a:gd name="connsiteX2" fmla="*/ 1004711 w 2088444"/>
                  <a:gd name="connsiteY2" fmla="*/ 182835 h 1119813"/>
                  <a:gd name="connsiteX3" fmla="*/ 1524000 w 2088444"/>
                  <a:gd name="connsiteY3" fmla="*/ 871457 h 1119813"/>
                  <a:gd name="connsiteX4" fmla="*/ 2088444 w 2088444"/>
                  <a:gd name="connsiteY4" fmla="*/ 1097235 h 1119813"/>
                  <a:gd name="connsiteX5" fmla="*/ 2088444 w 2088444"/>
                  <a:gd name="connsiteY5" fmla="*/ 1097235 h 1119813"/>
                  <a:gd name="connsiteX6" fmla="*/ 2088444 w 2088444"/>
                  <a:gd name="connsiteY6" fmla="*/ 1119813 h 111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8444" h="1119813">
                    <a:moveTo>
                      <a:pt x="0" y="1119813"/>
                    </a:moveTo>
                    <a:cubicBezTo>
                      <a:pt x="215429" y="672961"/>
                      <a:pt x="430859" y="226109"/>
                      <a:pt x="598311" y="69946"/>
                    </a:cubicBezTo>
                    <a:cubicBezTo>
                      <a:pt x="765763" y="-86217"/>
                      <a:pt x="850430" y="49250"/>
                      <a:pt x="1004711" y="182835"/>
                    </a:cubicBezTo>
                    <a:cubicBezTo>
                      <a:pt x="1158993" y="316420"/>
                      <a:pt x="1343378" y="719057"/>
                      <a:pt x="1524000" y="871457"/>
                    </a:cubicBezTo>
                    <a:cubicBezTo>
                      <a:pt x="1704622" y="1023857"/>
                      <a:pt x="2088444" y="1097235"/>
                      <a:pt x="2088444" y="1097235"/>
                    </a:cubicBezTo>
                    <a:lnTo>
                      <a:pt x="2088444" y="1097235"/>
                    </a:lnTo>
                    <a:lnTo>
                      <a:pt x="2088444" y="111981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7A53B-C4FC-4C8F-805F-02A26E669F94}"/>
                  </a:ext>
                </a:extLst>
              </p:cNvPr>
              <p:cNvSpPr txBox="1"/>
              <p:nvPr/>
            </p:nvSpPr>
            <p:spPr>
              <a:xfrm>
                <a:off x="7793470" y="4947701"/>
                <a:ext cx="2527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Results From Simulation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C616E-DD04-41E3-9B4B-A51C24E09FB0}"/>
                  </a:ext>
                </a:extLst>
              </p:cNvPr>
              <p:cNvSpPr txBox="1"/>
              <p:nvPr/>
            </p:nvSpPr>
            <p:spPr>
              <a:xfrm rot="16200000">
                <a:off x="6329343" y="3006306"/>
                <a:ext cx="1250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Frequency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7B38EFF-48EE-48F5-BF30-EC10D381AC9D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10167657" y="3288901"/>
                <a:ext cx="485103" cy="1054575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C467685-C1FE-40A2-90C1-2748F712EE08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0167657" y="4343476"/>
                <a:ext cx="0" cy="5289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F376E8B-D682-4568-ADCB-4F6656DB4219}"/>
                  </a:ext>
                </a:extLst>
              </p:cNvPr>
              <p:cNvSpPr txBox="1"/>
              <p:nvPr/>
            </p:nvSpPr>
            <p:spPr>
              <a:xfrm>
                <a:off x="9474950" y="2695030"/>
                <a:ext cx="2513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Results from observed dataset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F6CC7-E24E-49CE-949B-EB4B3969DA00}"/>
                  </a:ext>
                </a:extLst>
              </p:cNvPr>
              <p:cNvSpPr txBox="1"/>
              <p:nvPr/>
            </p:nvSpPr>
            <p:spPr>
              <a:xfrm>
                <a:off x="7653807" y="1292259"/>
                <a:ext cx="329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Distribution of Simulation Results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E6A28-29CB-4E51-8B32-DF2D9231E641}"/>
              </a:ext>
            </a:extLst>
          </p:cNvPr>
          <p:cNvGrpSpPr/>
          <p:nvPr/>
        </p:nvGrpSpPr>
        <p:grpSpPr>
          <a:xfrm>
            <a:off x="7870286" y="4860292"/>
            <a:ext cx="4234084" cy="1368962"/>
            <a:chOff x="7870286" y="4860292"/>
            <a:chExt cx="4234084" cy="1368962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F616C6D-4557-40E4-B487-65A035715C32}"/>
                </a:ext>
              </a:extLst>
            </p:cNvPr>
            <p:cNvSpPr/>
            <p:nvPr/>
          </p:nvSpPr>
          <p:spPr>
            <a:xfrm rot="16200000">
              <a:off x="10880277" y="4165180"/>
              <a:ext cx="528982" cy="1919205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18E958-DC6E-46F5-84B5-8B5F8F1EE0FE}"/>
                </a:ext>
              </a:extLst>
            </p:cNvPr>
            <p:cNvSpPr txBox="1"/>
            <p:nvPr/>
          </p:nvSpPr>
          <p:spPr>
            <a:xfrm>
              <a:off x="7870286" y="5582923"/>
              <a:ext cx="2451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Simulations weirder than the observed data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9006286-5C97-439A-9203-31C182332061}"/>
                </a:ext>
              </a:extLst>
            </p:cNvPr>
            <p:cNvCxnSpPr>
              <a:cxnSpLocks/>
              <a:stCxn id="56" idx="3"/>
              <a:endCxn id="49" idx="1"/>
            </p:cNvCxnSpPr>
            <p:nvPr/>
          </p:nvCxnSpPr>
          <p:spPr>
            <a:xfrm flipV="1">
              <a:off x="10321290" y="5389274"/>
              <a:ext cx="823479" cy="516815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E0E6C3-696A-4AB7-954F-0FCDC9C08F3D}"/>
              </a:ext>
            </a:extLst>
          </p:cNvPr>
          <p:cNvGrpSpPr/>
          <p:nvPr/>
        </p:nvGrpSpPr>
        <p:grpSpPr>
          <a:xfrm>
            <a:off x="7288852" y="4852093"/>
            <a:ext cx="581434" cy="1053996"/>
            <a:chOff x="7288852" y="4852093"/>
            <a:chExt cx="581434" cy="1053996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EDE37E12-5F47-4E12-8E5B-0E98C538533A}"/>
                </a:ext>
              </a:extLst>
            </p:cNvPr>
            <p:cNvSpPr/>
            <p:nvPr/>
          </p:nvSpPr>
          <p:spPr>
            <a:xfrm rot="16200000">
              <a:off x="7226132" y="4914813"/>
              <a:ext cx="528982" cy="403541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BD3480-9712-494D-B205-E2D5132C55FC}"/>
                </a:ext>
              </a:extLst>
            </p:cNvPr>
            <p:cNvCxnSpPr>
              <a:cxnSpLocks/>
              <a:stCxn id="56" idx="1"/>
              <a:endCxn id="54" idx="1"/>
            </p:cNvCxnSpPr>
            <p:nvPr/>
          </p:nvCxnSpPr>
          <p:spPr>
            <a:xfrm flipH="1" flipV="1">
              <a:off x="7490624" y="5381075"/>
              <a:ext cx="379662" cy="525014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5A832C-CB5B-42EF-8FA6-F33F9108073A}"/>
              </a:ext>
            </a:extLst>
          </p:cNvPr>
          <p:cNvSpPr txBox="1"/>
          <p:nvPr/>
        </p:nvSpPr>
        <p:spPr>
          <a:xfrm>
            <a:off x="7438292" y="5049017"/>
            <a:ext cx="50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E76C-5AB4-4CA2-BDCA-477ECC3C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C7FE-9D57-4018-B4A9-F0B014D3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2308"/>
            <a:ext cx="10327008" cy="4982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 values are only one possible measure of the evidence against 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Rejecting a model when p&lt;threshold is only one possible decision rule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Get a book on Decision Theory for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Even if the null model is exactly true, 5% of the time, we’ll get a dataset with p&lt;.05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p&lt;.05 doesn’t prove the null model is wrong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It does mean that anyone who wants to believe in the null must explain with why something unlikely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C13C-3479-4601-98EF-F12228F6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7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EE90-5B4F-463F-B686-F628EED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5354-C241-45B8-98CE-2102C5086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182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can’t rule models in; we can only rule them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rule models out when the data they produce is different from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pick a particular candidate (null) model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A statistic summarizes the simulated and observed datasets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compare the statistic on the observed data to the simulated or theoretical distribution of statistics the null produces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rule out the null if the observed data doesn’t seem to come from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 value summarizes the level of evidence against a particular null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“The observed data are in the top 1% of results produced by this model… do you really think we hit those odds?”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D95-0588-47D7-8169-6DB7615D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CONFIDENCE INTERVALS AND COMPOSITE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88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talk about what we just did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That t-test was ONLY testing the model where the coefficient in question is set to zero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Ruling out this model makes it more likely that other models are true, but doesn’t tell us which ones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null is </a:t>
            </a:r>
            <a:r>
              <a:rPr lang="el-GR" sz="2000" dirty="0"/>
              <a:t>β</a:t>
            </a:r>
            <a:r>
              <a:rPr lang="en-US" sz="2000" dirty="0"/>
              <a:t> = 0, getting p&lt;.05 only rules out THAT ONE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i="1" dirty="0"/>
              <a:t>would</a:t>
            </a:r>
            <a:r>
              <a:rPr lang="en-US" sz="2400" dirty="0"/>
              <a:t> it make sense to stop after ruling out </a:t>
            </a:r>
            <a:r>
              <a:rPr lang="el-GR" sz="2400" dirty="0"/>
              <a:t>β</a:t>
            </a:r>
            <a:r>
              <a:rPr lang="en-US" sz="2400" dirty="0"/>
              <a:t> = 0, without testing </a:t>
            </a:r>
            <a:r>
              <a:rPr lang="el-GR" sz="2400" dirty="0"/>
              <a:t>β</a:t>
            </a:r>
            <a:r>
              <a:rPr lang="en-US" sz="2400" dirty="0"/>
              <a:t> = .1?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B9251C-D71D-422C-A68E-F04FC6FFFA44}"/>
              </a:ext>
            </a:extLst>
          </p:cNvPr>
          <p:cNvSpPr/>
          <p:nvPr/>
        </p:nvSpPr>
        <p:spPr>
          <a:xfrm>
            <a:off x="1911503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125058" y="194889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4338613" y="194889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5552168" y="1948895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6765723" y="1948894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7979278" y="1948893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A2DE-4CB2-44E5-B413-D2F5344CEFBF}"/>
              </a:ext>
            </a:extLst>
          </p:cNvPr>
          <p:cNvSpPr/>
          <p:nvPr/>
        </p:nvSpPr>
        <p:spPr>
          <a:xfrm>
            <a:off x="9192833" y="1948892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0AE809-2483-4B33-8A04-9912FA9EB69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352751" y="1696816"/>
            <a:ext cx="3641649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66306" y="1696816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779861" y="1696816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5993416" y="1696816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994400" y="1696816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5994400" y="1696816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9CE34A-ADFF-4AE5-B812-9C9E82951D2F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5994400" y="1696816"/>
            <a:ext cx="3639681" cy="252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5986789" y="2592362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5986789" y="2592361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5986789" y="2592360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A73A65-F3B4-4D26-9274-A20B8C39EEE4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5986789" y="2592359"/>
            <a:ext cx="3647292" cy="5598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779861" y="2592363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3566306" y="2592364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6E9958B-86D1-40C8-8087-10570A3DFDA8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352751" y="2592365"/>
            <a:ext cx="3634038" cy="55981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E18DF50-C34C-49E9-A505-E4143EEF80D0}"/>
              </a:ext>
            </a:extLst>
          </p:cNvPr>
          <p:cNvSpPr/>
          <p:nvPr/>
        </p:nvSpPr>
        <p:spPr>
          <a:xfrm>
            <a:off x="587267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27F6E5-7CF2-4B09-B198-D200E2C7DE01}"/>
              </a:ext>
            </a:extLst>
          </p:cNvPr>
          <p:cNvSpPr/>
          <p:nvPr/>
        </p:nvSpPr>
        <p:spPr>
          <a:xfrm>
            <a:off x="10406388" y="195469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2C4EDB-E10D-41F6-BC48-B9E38EB4CEBE}"/>
              </a:ext>
            </a:extLst>
          </p:cNvPr>
          <p:cNvCxnSpPr>
            <a:stCxn id="5" idx="2"/>
            <a:endCxn id="82" idx="0"/>
          </p:cNvCxnSpPr>
          <p:nvPr/>
        </p:nvCxnSpPr>
        <p:spPr>
          <a:xfrm>
            <a:off x="5994400" y="1696816"/>
            <a:ext cx="4853236" cy="257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F0BA14-56FA-4ACE-BEEE-281CC09EFE9D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>
          <a:xfrm flipH="1">
            <a:off x="1028515" y="1696816"/>
            <a:ext cx="4965885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46A4E2-37AA-47C3-97A1-933AB43A5248}"/>
              </a:ext>
            </a:extLst>
          </p:cNvPr>
          <p:cNvCxnSpPr>
            <a:cxnSpLocks/>
            <a:stCxn id="82" idx="2"/>
            <a:endCxn id="44" idx="0"/>
          </p:cNvCxnSpPr>
          <p:nvPr/>
        </p:nvCxnSpPr>
        <p:spPr>
          <a:xfrm flipH="1">
            <a:off x="5986789" y="2598157"/>
            <a:ext cx="4860847" cy="55402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FC74B4-B5D4-4D0D-A026-A79A963DD189}"/>
              </a:ext>
            </a:extLst>
          </p:cNvPr>
          <p:cNvCxnSpPr>
            <a:stCxn id="81" idx="2"/>
            <a:endCxn id="44" idx="0"/>
          </p:cNvCxnSpPr>
          <p:nvPr/>
        </p:nvCxnSpPr>
        <p:spPr>
          <a:xfrm>
            <a:off x="1028515" y="2592365"/>
            <a:ext cx="4958274" cy="55981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4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28E8-18FF-4FF4-A38F-5C7A1B7A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Hypotheses: 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63E5-8D45-4335-A92D-5580570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262585" cy="50165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Often, we’re interested in trying out more than one candidate model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E.g. Can we disprove all models with a negative value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This amounts to simulating data from each of those models (but there are infinitely many…)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Sometimes, ruling out the nearest model is enough; we know that the other models have to be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method claims it can test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cs typeface="Times New Roman" panose="02020603050405020304" pitchFamily="18" charset="0"/>
              </a:rPr>
              <a:t>&lt;0, this is how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B81C-7564-47A8-9147-521A5E4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B9E71F-1919-4E83-91A8-D8DE9D19F3D6}"/>
              </a:ext>
            </a:extLst>
          </p:cNvPr>
          <p:cNvCxnSpPr/>
          <p:nvPr/>
        </p:nvCxnSpPr>
        <p:spPr>
          <a:xfrm>
            <a:off x="6941575" y="3429000"/>
            <a:ext cx="42377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B7CE91-026E-407B-9C0C-B9B7080A1849}"/>
              </a:ext>
            </a:extLst>
          </p:cNvPr>
          <p:cNvCxnSpPr>
            <a:cxnSpLocks/>
          </p:cNvCxnSpPr>
          <p:nvPr/>
        </p:nvCxnSpPr>
        <p:spPr>
          <a:xfrm>
            <a:off x="9645443" y="3281516"/>
            <a:ext cx="0" cy="29496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35BD75-CC7F-41D8-A276-8C0EBD29948A}"/>
              </a:ext>
            </a:extLst>
          </p:cNvPr>
          <p:cNvSpPr txBox="1"/>
          <p:nvPr/>
        </p:nvSpPr>
        <p:spPr>
          <a:xfrm>
            <a:off x="11257935" y="3429000"/>
            <a:ext cx="42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6AED1-313F-4B81-8486-94F35E84CD87}"/>
              </a:ext>
            </a:extLst>
          </p:cNvPr>
          <p:cNvSpPr txBox="1"/>
          <p:nvPr/>
        </p:nvSpPr>
        <p:spPr>
          <a:xfrm>
            <a:off x="9355391" y="3583859"/>
            <a:ext cx="92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MLE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0562F-4975-4184-84D5-969FB00D29F1}"/>
              </a:ext>
            </a:extLst>
          </p:cNvPr>
          <p:cNvGrpSpPr/>
          <p:nvPr/>
        </p:nvGrpSpPr>
        <p:grpSpPr>
          <a:xfrm>
            <a:off x="6595596" y="2459919"/>
            <a:ext cx="2548404" cy="1495688"/>
            <a:chOff x="6595596" y="2459919"/>
            <a:chExt cx="2548404" cy="149568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4B8557-0AA2-40D1-B3C5-F9737B67193D}"/>
                </a:ext>
              </a:extLst>
            </p:cNvPr>
            <p:cNvCxnSpPr>
              <a:cxnSpLocks/>
            </p:cNvCxnSpPr>
            <p:nvPr/>
          </p:nvCxnSpPr>
          <p:spPr>
            <a:xfrm>
              <a:off x="8819535" y="3274142"/>
              <a:ext cx="0" cy="29496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8D4BC-49F9-4FCB-AEB5-AE565D7B07BE}"/>
                </a:ext>
              </a:extLst>
            </p:cNvPr>
            <p:cNvSpPr txBox="1"/>
            <p:nvPr/>
          </p:nvSpPr>
          <p:spPr>
            <a:xfrm>
              <a:off x="8563897" y="3586275"/>
              <a:ext cx="58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dirty="0"/>
                <a:t>0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B57406AC-90E7-48AD-986C-B9055246C552}"/>
                </a:ext>
              </a:extLst>
            </p:cNvPr>
            <p:cNvSpPr/>
            <p:nvPr/>
          </p:nvSpPr>
          <p:spPr>
            <a:xfrm rot="16200000">
              <a:off x="7460844" y="2093677"/>
              <a:ext cx="609579" cy="20610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C2F173-2BB1-4EE1-877E-AEF1879DEC77}"/>
                </a:ext>
              </a:extLst>
            </p:cNvPr>
            <p:cNvSpPr txBox="1"/>
            <p:nvPr/>
          </p:nvSpPr>
          <p:spPr>
            <a:xfrm>
              <a:off x="6595596" y="2459919"/>
              <a:ext cx="234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Can we rule these out?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198CF8-9E62-4954-AFBC-77BDB082530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H="1" flipV="1">
            <a:off x="8853949" y="3955607"/>
            <a:ext cx="373626" cy="83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D17A05-B271-4389-837F-23285E41A5D9}"/>
              </a:ext>
            </a:extLst>
          </p:cNvPr>
          <p:cNvSpPr txBox="1"/>
          <p:nvPr/>
        </p:nvSpPr>
        <p:spPr>
          <a:xfrm>
            <a:off x="6941575" y="4788309"/>
            <a:ext cx="457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 will be closer to matching the data (in terms of t statistic) than any other model in the set*; we only need to test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</a:t>
            </a:r>
          </a:p>
          <a:p>
            <a:r>
              <a:rPr lang="en-US" sz="1400" dirty="0"/>
              <a:t>* Non-trivial; true for student’s t but not for 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7437-0355-4A3E-93CA-654F8BF5E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443" y="983807"/>
                <a:ext cx="10327008" cy="5223042"/>
              </a:xfrm>
            </p:spPr>
            <p:txBody>
              <a:bodyPr/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What does a dot product mean?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1,5,2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3,−2,4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Weighted sum</a:t>
                </a:r>
                <a:r>
                  <a:rPr lang="en-US" sz="2000" dirty="0">
                    <a:ea typeface="Cambria Math" panose="02040503050406030204" pitchFamily="18" charset="0"/>
                  </a:rPr>
                  <a:t>: We weight the entries of one vector by the entries of the other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Either vector can be seen as weights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Pick whichever is more convenient in your context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Length</a:t>
                </a:r>
                <a:r>
                  <a:rPr lang="en-US" sz="2000" dirty="0">
                    <a:ea typeface="Cambria Math" panose="02040503050406030204" pitchFamily="18" charset="0"/>
                  </a:rPr>
                  <a:t>: A vector dotted with itself gives the squared distance from (0,0,0) to the given point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thus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e>
                    </m:rad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orthogonality</a:t>
                </a:r>
                <a:r>
                  <a:rPr lang="en-US" sz="2000" dirty="0">
                    <a:ea typeface="Cambria Math" panose="02040503050406030204" pitchFamily="18" charset="0"/>
                  </a:rPr>
                  <a:t>: For vectors of fixed length,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is biggest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point are in the same direction, and zero when they are at a 90</a:t>
                </a:r>
                <a:r>
                  <a:rPr 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° </a:t>
                </a:r>
                <a:r>
                  <a:rPr lang="en-US" sz="2000" dirty="0">
                    <a:ea typeface="Cambria Math" panose="02040503050406030204" pitchFamily="18" charset="0"/>
                  </a:rPr>
                  <a:t>angle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Making a vector longer (multiplying all entries by c) scales the dot product by the same amount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Question</a:t>
                </a:r>
                <a:r>
                  <a:rPr lang="en-US" sz="2400" dirty="0">
                    <a:ea typeface="Cambria Math" panose="02040503050406030204" pitchFamily="18" charset="0"/>
                  </a:rPr>
                  <a:t>: how could we get a true measure of orthogonality (one that ignores length?)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A7437-0355-4A3E-93CA-654F8BF5E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443" y="983807"/>
                <a:ext cx="10327008" cy="5223042"/>
              </a:xfrm>
              <a:blipFill rotWithShape="0">
                <a:blip r:embed="rId3"/>
                <a:stretch>
                  <a:fillRect l="-945" t="-933" r="-413" b="-8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D28EC83-AE1C-48CB-8E6F-ABDD24282FDF}"/>
              </a:ext>
            </a:extLst>
          </p:cNvPr>
          <p:cNvGrpSpPr/>
          <p:nvPr/>
        </p:nvGrpSpPr>
        <p:grpSpPr>
          <a:xfrm>
            <a:off x="3125058" y="1696816"/>
            <a:ext cx="2869342" cy="1455362"/>
            <a:chOff x="3125058" y="1696816"/>
            <a:chExt cx="2869342" cy="14553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26F6B2-00C0-4D95-AE27-4716F556DF46}"/>
                </a:ext>
              </a:extLst>
            </p:cNvPr>
            <p:cNvSpPr/>
            <p:nvPr/>
          </p:nvSpPr>
          <p:spPr>
            <a:xfrm>
              <a:off x="3125058" y="194889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BD47DB-80C3-423E-9871-0D0818EB8324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3566306" y="1696816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43B046-D63F-444B-96E0-CC6E169349AE}"/>
                </a:ext>
              </a:extLst>
            </p:cNvPr>
            <p:cNvCxnSpPr>
              <a:cxnSpLocks/>
              <a:stCxn id="9" idx="2"/>
              <a:endCxn id="44" idx="0"/>
            </p:cNvCxnSpPr>
            <p:nvPr/>
          </p:nvCxnSpPr>
          <p:spPr>
            <a:xfrm>
              <a:off x="3566306" y="2592364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AD7D42-DEB0-41F0-AD08-9F04E635899B}"/>
              </a:ext>
            </a:extLst>
          </p:cNvPr>
          <p:cNvGrpSpPr/>
          <p:nvPr/>
        </p:nvGrpSpPr>
        <p:grpSpPr>
          <a:xfrm>
            <a:off x="587267" y="1696816"/>
            <a:ext cx="5407133" cy="1455362"/>
            <a:chOff x="587267" y="1696816"/>
            <a:chExt cx="5407133" cy="145536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FF0BA14-56FA-4ACE-BEEE-281CC09EFE9D}"/>
                </a:ext>
              </a:extLst>
            </p:cNvPr>
            <p:cNvCxnSpPr>
              <a:cxnSpLocks/>
              <a:stCxn id="5" idx="2"/>
              <a:endCxn id="81" idx="0"/>
            </p:cNvCxnSpPr>
            <p:nvPr/>
          </p:nvCxnSpPr>
          <p:spPr>
            <a:xfrm flipH="1">
              <a:off x="1028515" y="1696816"/>
              <a:ext cx="4965885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18DF50-C34C-49E9-A505-E4143EEF80D0}"/>
                </a:ext>
              </a:extLst>
            </p:cNvPr>
            <p:cNvSpPr/>
            <p:nvPr/>
          </p:nvSpPr>
          <p:spPr>
            <a:xfrm>
              <a:off x="587267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7FC74B4-B5D4-4D0D-A026-A79A963DD189}"/>
                </a:ext>
              </a:extLst>
            </p:cNvPr>
            <p:cNvCxnSpPr>
              <a:stCxn id="81" idx="2"/>
              <a:endCxn id="44" idx="0"/>
            </p:cNvCxnSpPr>
            <p:nvPr/>
          </p:nvCxnSpPr>
          <p:spPr>
            <a:xfrm>
              <a:off x="1028515" y="2592365"/>
              <a:ext cx="4958274" cy="55981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Null vs A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if we tested LOTS of possible values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Special conditions must hold to avoid multiple-testing issues; again, the t test </a:t>
            </a:r>
            <a:r>
              <a:rPr lang="en-US" sz="1600" dirty="0" err="1"/>
              <a:t>model+statistic</a:t>
            </a:r>
            <a:r>
              <a:rPr lang="en-US" sz="1600" dirty="0"/>
              <a:t> pass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end up with a set/interval of surviving values, e.g. [.1,.3]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Sometimes, we can directly calculate what the endpoints would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each beta was tested under the rule “reject this beta if the observed results are in the top 5% of weird datasets under this model”, we have [.1,.3] as a 95% confidence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5F9251-514A-4A05-9A5F-713F4136F510}"/>
              </a:ext>
            </a:extLst>
          </p:cNvPr>
          <p:cNvGrpSpPr/>
          <p:nvPr/>
        </p:nvGrpSpPr>
        <p:grpSpPr>
          <a:xfrm>
            <a:off x="5552168" y="1696816"/>
            <a:ext cx="882496" cy="1455362"/>
            <a:chOff x="5552168" y="1696816"/>
            <a:chExt cx="882496" cy="1455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EA1566-441D-436B-9F7A-7B23115C458E}"/>
                </a:ext>
              </a:extLst>
            </p:cNvPr>
            <p:cNvSpPr/>
            <p:nvPr/>
          </p:nvSpPr>
          <p:spPr>
            <a:xfrm>
              <a:off x="5552168" y="1948895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6C1F74-6197-41D3-906E-0CDD6E7A48E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5993416" y="1696816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C5CA6-9E98-48B6-A4B9-A9255434FABE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5986789" y="2592362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E7A1F5-4A04-4A20-8142-0FE21E118C2E}"/>
              </a:ext>
            </a:extLst>
          </p:cNvPr>
          <p:cNvGrpSpPr/>
          <p:nvPr/>
        </p:nvGrpSpPr>
        <p:grpSpPr>
          <a:xfrm>
            <a:off x="5986789" y="1696816"/>
            <a:ext cx="1661430" cy="1455362"/>
            <a:chOff x="5986789" y="1696816"/>
            <a:chExt cx="1661430" cy="14553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21A584-1BF0-49D0-BD77-F7FE86D85F3D}"/>
                </a:ext>
              </a:extLst>
            </p:cNvPr>
            <p:cNvSpPr/>
            <p:nvPr/>
          </p:nvSpPr>
          <p:spPr>
            <a:xfrm>
              <a:off x="6765723" y="1948894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EB3194-F797-40C9-98EB-021C969B77A3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>
              <a:off x="5994400" y="1696816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483DB69-5138-4414-B416-2714716C1AF6}"/>
                </a:ext>
              </a:extLst>
            </p:cNvPr>
            <p:cNvCxnSpPr>
              <a:cxnSpLocks/>
              <a:stCxn id="12" idx="2"/>
              <a:endCxn id="44" idx="0"/>
            </p:cNvCxnSpPr>
            <p:nvPr/>
          </p:nvCxnSpPr>
          <p:spPr>
            <a:xfrm flipH="1">
              <a:off x="5986789" y="2592361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D78E5-3A2B-4B95-88BB-CCB92D557DE6}"/>
              </a:ext>
            </a:extLst>
          </p:cNvPr>
          <p:cNvGrpSpPr/>
          <p:nvPr/>
        </p:nvGrpSpPr>
        <p:grpSpPr>
          <a:xfrm>
            <a:off x="5986789" y="1696816"/>
            <a:ext cx="2874985" cy="1455362"/>
            <a:chOff x="5986789" y="1696816"/>
            <a:chExt cx="2874985" cy="14553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B932E-18EB-45D7-907A-14A34E8FEC7B}"/>
                </a:ext>
              </a:extLst>
            </p:cNvPr>
            <p:cNvSpPr/>
            <p:nvPr/>
          </p:nvSpPr>
          <p:spPr>
            <a:xfrm>
              <a:off x="7979278" y="1948893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C4786EE-276F-4CA7-9906-616C4318CABA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>
              <a:off x="5994400" y="1696816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5D9AD78-D7F1-4270-A80B-0327B33783FA}"/>
                </a:ext>
              </a:extLst>
            </p:cNvPr>
            <p:cNvCxnSpPr>
              <a:cxnSpLocks/>
              <a:stCxn id="13" idx="2"/>
              <a:endCxn id="44" idx="0"/>
            </p:cNvCxnSpPr>
            <p:nvPr/>
          </p:nvCxnSpPr>
          <p:spPr>
            <a:xfrm flipH="1">
              <a:off x="5986789" y="2592360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6EA85A-7090-44C4-A1CB-B876111FCBC8}"/>
              </a:ext>
            </a:extLst>
          </p:cNvPr>
          <p:cNvGrpSpPr/>
          <p:nvPr/>
        </p:nvGrpSpPr>
        <p:grpSpPr>
          <a:xfrm>
            <a:off x="5986789" y="1696816"/>
            <a:ext cx="4088540" cy="1455362"/>
            <a:chOff x="5986789" y="1696816"/>
            <a:chExt cx="4088540" cy="14553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5BA2DE-4CB2-44E5-B413-D2F5344CEFBF}"/>
                </a:ext>
              </a:extLst>
            </p:cNvPr>
            <p:cNvSpPr/>
            <p:nvPr/>
          </p:nvSpPr>
          <p:spPr>
            <a:xfrm>
              <a:off x="9192833" y="1948892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9CE34A-ADFF-4AE5-B812-9C9E82951D2F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5994400" y="1696816"/>
              <a:ext cx="3639681" cy="25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6A73A65-F3B4-4D26-9274-A20B8C39EEE4}"/>
                </a:ext>
              </a:extLst>
            </p:cNvPr>
            <p:cNvCxnSpPr>
              <a:cxnSpLocks/>
              <a:stCxn id="14" idx="2"/>
              <a:endCxn id="44" idx="0"/>
            </p:cNvCxnSpPr>
            <p:nvPr/>
          </p:nvCxnSpPr>
          <p:spPr>
            <a:xfrm flipH="1">
              <a:off x="5986789" y="2592359"/>
              <a:ext cx="3647292" cy="5598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6A1CE-ED55-4432-8A27-15E2FF2C47A5}"/>
              </a:ext>
            </a:extLst>
          </p:cNvPr>
          <p:cNvGrpSpPr/>
          <p:nvPr/>
        </p:nvGrpSpPr>
        <p:grpSpPr>
          <a:xfrm>
            <a:off x="4338613" y="1696816"/>
            <a:ext cx="1655787" cy="1455362"/>
            <a:chOff x="4338613" y="1696816"/>
            <a:chExt cx="1655787" cy="14553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B55421-6F5F-46DD-B470-CACBFE7E943A}"/>
                </a:ext>
              </a:extLst>
            </p:cNvPr>
            <p:cNvSpPr/>
            <p:nvPr/>
          </p:nvSpPr>
          <p:spPr>
            <a:xfrm>
              <a:off x="4338613" y="1948896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98837-EDE5-4E4F-9426-3E6B77DEEC7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779861" y="1696816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441325A-3698-465C-A6BC-0D41F96AE2F2}"/>
                </a:ext>
              </a:extLst>
            </p:cNvPr>
            <p:cNvCxnSpPr>
              <a:cxnSpLocks/>
              <a:stCxn id="10" idx="2"/>
              <a:endCxn id="44" idx="0"/>
            </p:cNvCxnSpPr>
            <p:nvPr/>
          </p:nvCxnSpPr>
          <p:spPr>
            <a:xfrm>
              <a:off x="4779861" y="2592363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B57436-A1E6-454E-BB37-13F65DA60950}"/>
              </a:ext>
            </a:extLst>
          </p:cNvPr>
          <p:cNvGrpSpPr/>
          <p:nvPr/>
        </p:nvGrpSpPr>
        <p:grpSpPr>
          <a:xfrm>
            <a:off x="1911503" y="1696816"/>
            <a:ext cx="4082897" cy="1455362"/>
            <a:chOff x="1911503" y="1696816"/>
            <a:chExt cx="4082897" cy="1455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B9251C-D71D-422C-A68E-F04FC6FFFA44}"/>
                </a:ext>
              </a:extLst>
            </p:cNvPr>
            <p:cNvSpPr/>
            <p:nvPr/>
          </p:nvSpPr>
          <p:spPr>
            <a:xfrm>
              <a:off x="1911503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0AE809-2483-4B33-8A04-9912FA9EB69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2352751" y="1696816"/>
              <a:ext cx="3641649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E9958B-86D1-40C8-8087-10570A3DFDA8}"/>
                </a:ext>
              </a:extLst>
            </p:cNvPr>
            <p:cNvCxnSpPr>
              <a:cxnSpLocks/>
              <a:stCxn id="8" idx="2"/>
              <a:endCxn id="44" idx="0"/>
            </p:cNvCxnSpPr>
            <p:nvPr/>
          </p:nvCxnSpPr>
          <p:spPr>
            <a:xfrm>
              <a:off x="2352751" y="2592365"/>
              <a:ext cx="3634038" cy="5598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D2F5EC-036B-48F3-9868-0754B2E78E4C}"/>
              </a:ext>
            </a:extLst>
          </p:cNvPr>
          <p:cNvGrpSpPr/>
          <p:nvPr/>
        </p:nvGrpSpPr>
        <p:grpSpPr>
          <a:xfrm>
            <a:off x="5986789" y="1696816"/>
            <a:ext cx="5302095" cy="1455362"/>
            <a:chOff x="5986789" y="1696816"/>
            <a:chExt cx="5302095" cy="145536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27F6E5-7CF2-4B09-B198-D200E2C7DE01}"/>
                </a:ext>
              </a:extLst>
            </p:cNvPr>
            <p:cNvSpPr/>
            <p:nvPr/>
          </p:nvSpPr>
          <p:spPr>
            <a:xfrm>
              <a:off x="10406388" y="195469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52C4EDB-E10D-41F6-BC48-B9E38EB4CEBE}"/>
                </a:ext>
              </a:extLst>
            </p:cNvPr>
            <p:cNvCxnSpPr>
              <a:stCxn id="5" idx="2"/>
              <a:endCxn id="82" idx="0"/>
            </p:cNvCxnSpPr>
            <p:nvPr/>
          </p:nvCxnSpPr>
          <p:spPr>
            <a:xfrm>
              <a:off x="5994400" y="1696816"/>
              <a:ext cx="4853236" cy="25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A46A4E2-37AA-47C3-97A1-933AB43A5248}"/>
                </a:ext>
              </a:extLst>
            </p:cNvPr>
            <p:cNvCxnSpPr>
              <a:cxnSpLocks/>
              <a:stCxn id="82" idx="2"/>
              <a:endCxn id="44" idx="0"/>
            </p:cNvCxnSpPr>
            <p:nvPr/>
          </p:nvCxnSpPr>
          <p:spPr>
            <a:xfrm flipH="1">
              <a:off x="5986789" y="2598157"/>
              <a:ext cx="4860847" cy="55402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1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WARNING: This kind of accept/reject confidence interval is rare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Most confidence intervals </a:t>
            </a:r>
            <a:r>
              <a:rPr lang="en-US" sz="2000" u="sng" dirty="0"/>
              <a:t>do not</a:t>
            </a:r>
            <a:r>
              <a:rPr lang="en-US" sz="2000" dirty="0"/>
              <a:t> map accept/reject regions of a (useful) hypothesis test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 confidence interval that excludes zero does not usually mean a result is statistically significant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600" i="1" dirty="0"/>
              <a:t>Statistically significant</a:t>
            </a:r>
            <a:r>
              <a:rPr lang="en-US" sz="1600" dirty="0"/>
              <a:t>: The data resulting from an experiment/data collection have p&lt;.05 (or some other threshold) against a no-effect model, meaning we reject the no-effect model</a:t>
            </a: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It depends on how that confidence interval was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 confidence interval’s </a:t>
            </a:r>
            <a:r>
              <a:rPr lang="en-US" sz="2400" b="1" u="sng" dirty="0"/>
              <a:t>only</a:t>
            </a:r>
            <a:r>
              <a:rPr lang="en-US" sz="2400" b="1" dirty="0"/>
              <a:t> promise</a:t>
            </a:r>
            <a:r>
              <a:rPr lang="en-US" sz="2400" dirty="0"/>
              <a:t>: if you were to repeatedly re-collect the data and build 95% CIs, (assuming our story about data generation is correct) 95% of the intervals would contain the true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WARNING: A 95% confidence interval DOES NOT have a 95% chance of holding the true 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There may be no such thing as “the true value”, b/c the model is wrong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if the model is true, a “95% chance” statement requires prior assumptions about how nature sets the true value</a:t>
            </a:r>
            <a:endParaRPr lang="en-US" sz="24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Stick around after section for a heartbreaking demo of why a group of confidence intervals make 95% but any particular CI can be 0%, 100%, or anything in between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F892-0EF4-4C5A-9C70-FAEB4D0E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1590-5046-4635-A6B7-FFDC3965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209 homework touches on another kind of confidence interval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Class: “How well have I estimated beta?”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HW: “How well can I estimate the </a:t>
            </a:r>
            <a:r>
              <a:rPr lang="en-US" i="1" dirty="0"/>
              <a:t>mean</a:t>
            </a:r>
            <a:r>
              <a:rPr lang="en-US" dirty="0"/>
              <a:t> response at each X?”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Bonus: “How well can I estimate the </a:t>
            </a:r>
            <a:r>
              <a:rPr lang="en-US" i="1" dirty="0"/>
              <a:t>possible</a:t>
            </a:r>
            <a:r>
              <a:rPr lang="en-US" dirty="0"/>
              <a:t> responses at each X”?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D96D0-6DBE-4877-BC91-E23E0B0F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Remember those assumptions?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1217839" y="3128522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40986" y="402407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1554541" y="4024069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2768096" y="402406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3981651" y="402406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5195206" y="402406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782234" y="3771989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995789" y="3771989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209344" y="3771989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210328" y="3771989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3210328" y="3771989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2423783" y="5227351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3202717" y="4667535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3202717" y="4667534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3202717" y="4667533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1995789" y="4667536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782234" y="4667537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AAED87-E322-4C58-B616-9A1C61FD8A3C}"/>
              </a:ext>
            </a:extLst>
          </p:cNvPr>
          <p:cNvGrpSpPr/>
          <p:nvPr/>
        </p:nvGrpSpPr>
        <p:grpSpPr>
          <a:xfrm>
            <a:off x="1227558" y="2163317"/>
            <a:ext cx="9991245" cy="1608668"/>
            <a:chOff x="1169672" y="2649371"/>
            <a:chExt cx="9991245" cy="160866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E8FFDA-8822-4A47-9B1F-266672198C1A}"/>
                </a:ext>
              </a:extLst>
            </p:cNvPr>
            <p:cNvSpPr/>
            <p:nvPr/>
          </p:nvSpPr>
          <p:spPr>
            <a:xfrm>
              <a:off x="5256714" y="2649371"/>
              <a:ext cx="2853489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Dawn of Time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184EAF-5761-4C0C-9251-63AD98252990}"/>
                </a:ext>
              </a:extLst>
            </p:cNvPr>
            <p:cNvSpPr/>
            <p:nvPr/>
          </p:nvSpPr>
          <p:spPr>
            <a:xfrm>
              <a:off x="1169672" y="3614572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 other betas have their MLE values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FB61FA-1337-492C-8013-34D9DD087869}"/>
                </a:ext>
              </a:extLst>
            </p:cNvPr>
            <p:cNvSpPr/>
            <p:nvPr/>
          </p:nvSpPr>
          <p:spPr>
            <a:xfrm>
              <a:off x="7175939" y="3605445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 betas have different values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4813E6-E586-4326-8544-58A0827EB2C5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 flipH="1">
              <a:off x="3162161" y="3292841"/>
              <a:ext cx="3513687" cy="32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4FBD05-66D7-445C-A237-94644AEF332A}"/>
                </a:ext>
              </a:extLst>
            </p:cNvPr>
            <p:cNvCxnSpPr>
              <a:stCxn id="37" idx="2"/>
              <a:endCxn id="41" idx="0"/>
            </p:cNvCxnSpPr>
            <p:nvPr/>
          </p:nvCxnSpPr>
          <p:spPr>
            <a:xfrm>
              <a:off x="6675848" y="3292841"/>
              <a:ext cx="2492580" cy="3126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04B1FA-09B9-4492-823A-0458DCF9B05E}"/>
              </a:ext>
            </a:extLst>
          </p:cNvPr>
          <p:cNvGrpSpPr/>
          <p:nvPr/>
        </p:nvGrpSpPr>
        <p:grpSpPr>
          <a:xfrm>
            <a:off x="1894383" y="814392"/>
            <a:ext cx="9890786" cy="1992395"/>
            <a:chOff x="1844108" y="1300443"/>
            <a:chExt cx="9890786" cy="19923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F18CA0-7D80-46D6-800F-F32D17F4C73C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6683459" y="1943910"/>
              <a:ext cx="12417" cy="705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DFC4FC-36F6-4D47-AE03-ADDA8B6E87D4}"/>
                </a:ext>
              </a:extLst>
            </p:cNvPr>
            <p:cNvGrpSpPr/>
            <p:nvPr/>
          </p:nvGrpSpPr>
          <p:grpSpPr>
            <a:xfrm>
              <a:off x="1844108" y="1300443"/>
              <a:ext cx="9890786" cy="1992395"/>
              <a:chOff x="1844108" y="1300443"/>
              <a:chExt cx="9890786" cy="19923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8461C1-FEC8-4A70-9B13-46F0A05BED3E}"/>
                  </a:ext>
                </a:extLst>
              </p:cNvPr>
              <p:cNvSpPr/>
              <p:nvPr/>
            </p:nvSpPr>
            <p:spPr>
              <a:xfrm>
                <a:off x="4703387" y="1300443"/>
                <a:ext cx="3984978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Dawn of 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0CBAE2-C4A1-4AE7-B32B-3E66D7FDA4BD}"/>
                  </a:ext>
                </a:extLst>
              </p:cNvPr>
              <p:cNvSpPr/>
              <p:nvPr/>
            </p:nvSpPr>
            <p:spPr>
              <a:xfrm>
                <a:off x="1844108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not linear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9619F0-A590-4A18-A326-F20452B39A63}"/>
                  </a:ext>
                </a:extLst>
              </p:cNvPr>
              <p:cNvSpPr/>
              <p:nvPr/>
            </p:nvSpPr>
            <p:spPr>
              <a:xfrm>
                <a:off x="8881405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has non-Gaussian noise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6575CA-A32A-4E2B-9BD5-51B558E1DB97}"/>
                  </a:ext>
                </a:extLst>
              </p:cNvPr>
              <p:cNvCxnSpPr>
                <a:cxnSpLocks/>
                <a:stCxn id="36" idx="2"/>
                <a:endCxn id="43" idx="0"/>
              </p:cNvCxnSpPr>
              <p:nvPr/>
            </p:nvCxnSpPr>
            <p:spPr>
              <a:xfrm>
                <a:off x="6695876" y="1943910"/>
                <a:ext cx="3612274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7EE128A-D4E5-462A-B64E-9B100C1CB53B}"/>
                  </a:ext>
                </a:extLst>
              </p:cNvPr>
              <p:cNvCxnSpPr>
                <a:cxnSpLocks/>
                <a:stCxn id="36" idx="2"/>
                <a:endCxn id="42" idx="0"/>
              </p:cNvCxnSpPr>
              <p:nvPr/>
            </p:nvCxnSpPr>
            <p:spPr>
              <a:xfrm flipH="1">
                <a:off x="3270853" y="1943910"/>
                <a:ext cx="3425023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9A7B3-452E-4342-84A5-E6448C81C340}"/>
                  </a:ext>
                </a:extLst>
              </p:cNvPr>
              <p:cNvSpPr/>
              <p:nvPr/>
            </p:nvSpPr>
            <p:spPr>
              <a:xfrm>
                <a:off x="5256714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linear w/ </a:t>
                </a:r>
                <a:br>
                  <a:rPr lang="en-US" dirty="0"/>
                </a:br>
                <a:r>
                  <a:rPr lang="en-US" dirty="0"/>
                  <a:t>MLE Gaussian noise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85C06D-0240-48EC-9EF9-76DD258789C6}"/>
              </a:ext>
            </a:extLst>
          </p:cNvPr>
          <p:cNvGrpSpPr/>
          <p:nvPr/>
        </p:nvGrpSpPr>
        <p:grpSpPr>
          <a:xfrm>
            <a:off x="6351329" y="3771989"/>
            <a:ext cx="5736716" cy="2098829"/>
            <a:chOff x="6301054" y="4258040"/>
            <a:chExt cx="5736716" cy="20988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4271DB-322E-440D-A557-BD51F63580EF}"/>
                </a:ext>
              </a:extLst>
            </p:cNvPr>
            <p:cNvSpPr/>
            <p:nvPr/>
          </p:nvSpPr>
          <p:spPr>
            <a:xfrm>
              <a:off x="6301054" y="4510121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C36038-A570-40DC-A820-FFC30EDB6C23}"/>
                </a:ext>
              </a:extLst>
            </p:cNvPr>
            <p:cNvSpPr/>
            <p:nvPr/>
          </p:nvSpPr>
          <p:spPr>
            <a:xfrm>
              <a:off x="7514609" y="451012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3CD295-F9A5-409C-9266-0008D68F16BC}"/>
                </a:ext>
              </a:extLst>
            </p:cNvPr>
            <p:cNvSpPr/>
            <p:nvPr/>
          </p:nvSpPr>
          <p:spPr>
            <a:xfrm>
              <a:off x="8728164" y="4510119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B8B8F58-2BFD-4F61-BD2D-B3811B9B17E3}"/>
                </a:ext>
              </a:extLst>
            </p:cNvPr>
            <p:cNvSpPr/>
            <p:nvPr/>
          </p:nvSpPr>
          <p:spPr>
            <a:xfrm>
              <a:off x="9941719" y="451011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7FBF39-C931-4721-865A-8AAC46A3F2C6}"/>
                </a:ext>
              </a:extLst>
            </p:cNvPr>
            <p:cNvSpPr/>
            <p:nvPr/>
          </p:nvSpPr>
          <p:spPr>
            <a:xfrm>
              <a:off x="11155274" y="451011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0F1B339-699C-4DA1-8B29-EC968288B8B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742302" y="4258040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706FF2C-FC35-4504-B475-216A309305D2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955857" y="4258040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AAA012-AEEB-455C-A1E8-858926D5435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9169412" y="4258040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DD3FAC3-A86D-43AF-9704-3DD764D8F4F4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9170396" y="4258040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A4A5D0-34B8-4516-9678-FAC4AFE2067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9170396" y="4258040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F0CE9E-A8BE-4099-8E25-A81786874E99}"/>
                </a:ext>
              </a:extLst>
            </p:cNvPr>
            <p:cNvSpPr/>
            <p:nvPr/>
          </p:nvSpPr>
          <p:spPr>
            <a:xfrm>
              <a:off x="8383851" y="5713402"/>
              <a:ext cx="155786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Our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B23BAC-084C-4AAB-97C3-7A07D568A84B}"/>
                </a:ext>
              </a:extLst>
            </p:cNvPr>
            <p:cNvCxnSpPr>
              <a:cxnSpLocks/>
              <a:stCxn id="68" idx="2"/>
              <a:endCxn id="76" idx="0"/>
            </p:cNvCxnSpPr>
            <p:nvPr/>
          </p:nvCxnSpPr>
          <p:spPr>
            <a:xfrm flipH="1">
              <a:off x="9162785" y="5153586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2D7C22C-926D-4C2D-A2FD-91F98A8A9D66}"/>
                </a:ext>
              </a:extLst>
            </p:cNvPr>
            <p:cNvCxnSpPr>
              <a:cxnSpLocks/>
              <a:stCxn id="69" idx="2"/>
              <a:endCxn id="76" idx="0"/>
            </p:cNvCxnSpPr>
            <p:nvPr/>
          </p:nvCxnSpPr>
          <p:spPr>
            <a:xfrm flipH="1">
              <a:off x="9162785" y="5153585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629748B-E79E-4F03-B913-1E343C3FC1F0}"/>
                </a:ext>
              </a:extLst>
            </p:cNvPr>
            <p:cNvCxnSpPr>
              <a:cxnSpLocks/>
              <a:stCxn id="70" idx="2"/>
              <a:endCxn id="76" idx="0"/>
            </p:cNvCxnSpPr>
            <p:nvPr/>
          </p:nvCxnSpPr>
          <p:spPr>
            <a:xfrm flipH="1">
              <a:off x="9162785" y="5153584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69625EE-8E91-449D-83B4-F652E9BE797B}"/>
                </a:ext>
              </a:extLst>
            </p:cNvPr>
            <p:cNvCxnSpPr>
              <a:cxnSpLocks/>
              <a:stCxn id="67" idx="2"/>
              <a:endCxn id="76" idx="0"/>
            </p:cNvCxnSpPr>
            <p:nvPr/>
          </p:nvCxnSpPr>
          <p:spPr>
            <a:xfrm>
              <a:off x="7955857" y="5153587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352F8E-3CE0-4EBC-B53D-0CE6EF48259D}"/>
                </a:ext>
              </a:extLst>
            </p:cNvPr>
            <p:cNvCxnSpPr>
              <a:cxnSpLocks/>
              <a:stCxn id="65" idx="2"/>
              <a:endCxn id="76" idx="0"/>
            </p:cNvCxnSpPr>
            <p:nvPr/>
          </p:nvCxnSpPr>
          <p:spPr>
            <a:xfrm>
              <a:off x="6742302" y="5153588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CBD3BD5-AABD-4687-9EDF-28D215DC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41" y="5857978"/>
            <a:ext cx="11342728" cy="5266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rejected the null model(s) as tested, not the </a:t>
            </a:r>
            <a:r>
              <a:rPr lang="en-US" sz="2400" i="1" dirty="0"/>
              <a:t>idea</a:t>
            </a:r>
            <a:r>
              <a:rPr lang="en-US" sz="2400" dirty="0"/>
              <a:t> that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r>
              <a:rPr lang="en-US" sz="2400" dirty="0"/>
              <a:t> – assumptions matter</a:t>
            </a:r>
          </a:p>
        </p:txBody>
      </p:sp>
    </p:spTree>
    <p:extLst>
      <p:ext uri="{BB962C8B-B14F-4D97-AF65-F5344CB8AC3E}">
        <p14:creationId xmlns:p14="http://schemas.microsoft.com/office/powerpoint/2010/main" val="39174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5CB8-789B-4E54-BDF9-3A9BD4F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8D06-514E-40AE-ABB9-E3F58D42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575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Ruling out a single model isn’t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Sometimes, ruling out a single model is enough to rule out a whole class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Assumptions our model makes are weak points that should be justified and checked for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Confidence intervals give a reasonable idea of what some unknown value might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 single confidence intervals cannot give a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Statistical significance is 99% unrelated to confidence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349C-19C6-456E-921C-ED1252D2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73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889546"/>
          </a:xfrm>
        </p:spPr>
        <p:txBody>
          <a:bodyPr anchor="t"/>
          <a:lstStyle/>
          <a:p>
            <a:r>
              <a:rPr lang="en-US" dirty="0"/>
              <a:t>You made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67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AA1E-B5AC-423B-9D11-3B0C6D8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5D85-6975-4C06-A294-725BD1DF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09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test a particular model (a particular set of parameters) we must: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Specify a data generating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way to measure whether our data plausibly comes from the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rule for when a model cannot be trusted (when is the range of simulated results too different from the observed data?)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i="1" dirty="0"/>
              <a:t>What features make for a good test</a:t>
            </a:r>
            <a:r>
              <a:rPr lang="en-US" sz="2400" dirty="0"/>
              <a:t>?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We want to make as few assumptions as possible, and choose a measure that is sensitive to deviations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If we’re clever, we might get math that lets us skip simulating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Tension: more assumptions make math easier, fewer assumptions make results broader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There is no such thing as THE null hypothesis. It’s only </a:t>
            </a:r>
            <a:r>
              <a:rPr lang="en-US" sz="2400" b="1" i="1" dirty="0"/>
              <a:t>A</a:t>
            </a:r>
            <a:r>
              <a:rPr lang="en-US" sz="2400" dirty="0"/>
              <a:t> null hypothesis.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 p value only tests one null hypothesis, and is rarely enough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6580-FF0F-4082-B12B-AFFA06BA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138F-622D-456B-AEF5-70B39017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61B2-1AF5-48B4-A186-2BD883C5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97922"/>
          </a:xfrm>
        </p:spPr>
        <p:txBody>
          <a:bodyPr/>
          <a:lstStyle/>
          <a:p>
            <a:r>
              <a:rPr lang="en-US" dirty="0"/>
              <a:t>As the course moves on, we’ll see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Flexible assumptions about the data generating process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Ways of making fewer assumptions about the data generating process: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Bootstrapping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Permutation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questions: Instead of ‘find a model that explains the world’, ‘pick the model that predicts best’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Validation sets and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E3B6C-9FD9-49F8-8DE3-1CCAE79B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EC08-729B-4DFB-9B9B-8EF150BD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B109-C7D2-44AD-A84C-15A910AE8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06732"/>
          </a:xfrm>
        </p:spPr>
        <p:txBody>
          <a:bodyPr/>
          <a:lstStyle/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Thank you</a:t>
            </a:r>
          </a:p>
          <a:p>
            <a:endParaRPr lang="en-US" dirty="0"/>
          </a:p>
          <a:p>
            <a:r>
              <a:rPr lang="en-US" dirty="0"/>
              <a:t>Office hours are:</a:t>
            </a:r>
          </a:p>
          <a:p>
            <a:r>
              <a:rPr lang="en-US" dirty="0"/>
              <a:t>	Monday 6-7:30 (Camilo)</a:t>
            </a:r>
          </a:p>
          <a:p>
            <a:r>
              <a:rPr lang="en-US" dirty="0"/>
              <a:t>	Tuesday 6:30-8 (Will)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E63BE-EB10-4726-A930-37A6285B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for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093EA-2F14-4F81-A297-06C08E71A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</p:spPr>
            <p:txBody>
              <a:bodyPr/>
              <a:lstStyle/>
              <a:p>
                <a:r>
                  <a:rPr lang="en-US" sz="2400" dirty="0"/>
                  <a:t>Matrix multiplication is a bunch of dot products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fact, it is every possible dot product, nicely organized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Matrices being multiplied must have the shapes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and the result is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(the middle dimensions have to match, and then drop out)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093EA-2F14-4F81-A297-06C08E71A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  <a:blipFill>
                <a:blip r:embed="rId3"/>
                <a:stretch>
                  <a:fillRect l="-874" t="-3419" b="-9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29738"/>
              </p:ext>
            </p:extLst>
          </p:nvPr>
        </p:nvGraphicFramePr>
        <p:xfrm>
          <a:off x="948268" y="1049864"/>
          <a:ext cx="312702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48286"/>
              </p:ext>
            </p:extLst>
          </p:nvPr>
        </p:nvGraphicFramePr>
        <p:xfrm>
          <a:off x="4632205" y="1428041"/>
          <a:ext cx="2084682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3200"/>
              </p:ext>
            </p:extLst>
          </p:nvPr>
        </p:nvGraphicFramePr>
        <p:xfrm>
          <a:off x="7688674" y="1049864"/>
          <a:ext cx="208468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1FAE2-5DFF-4842-B2A6-216560B1051D}"/>
              </a:ext>
            </a:extLst>
          </p:cNvPr>
          <p:cNvGrpSpPr/>
          <p:nvPr/>
        </p:nvGrpSpPr>
        <p:grpSpPr>
          <a:xfrm>
            <a:off x="9516533" y="3252548"/>
            <a:ext cx="2472267" cy="473065"/>
            <a:chOff x="9516533" y="3252548"/>
            <a:chExt cx="2472267" cy="473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/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1,7,−2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09A78-0918-4F7E-B55F-0010DFD9699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9516533" y="3437214"/>
              <a:ext cx="387584" cy="288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5C3E2DF-C40B-4FC5-85A5-30B03338D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93157"/>
              </p:ext>
            </p:extLst>
          </p:nvPr>
        </p:nvGraphicFramePr>
        <p:xfrm>
          <a:off x="948267" y="1659666"/>
          <a:ext cx="3127023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73760774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2076881255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345518417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566645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65036F-8E9F-43B3-8212-295C614C6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19067"/>
              </p:ext>
            </p:extLst>
          </p:nvPr>
        </p:nvGraphicFramePr>
        <p:xfrm>
          <a:off x="4632205" y="1428041"/>
          <a:ext cx="1042341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85410559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334361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255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9188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80BC25B-AE59-4AE0-A90B-BC691815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7845"/>
              </p:ext>
            </p:extLst>
          </p:nvPr>
        </p:nvGraphicFramePr>
        <p:xfrm>
          <a:off x="7688674" y="1659666"/>
          <a:ext cx="1042341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973421435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039029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9837935-B459-4D53-A44E-D47F4047194D}"/>
              </a:ext>
            </a:extLst>
          </p:cNvPr>
          <p:cNvGrpSpPr/>
          <p:nvPr/>
        </p:nvGrpSpPr>
        <p:grpSpPr>
          <a:xfrm>
            <a:off x="8544747" y="1590619"/>
            <a:ext cx="3297961" cy="369332"/>
            <a:chOff x="8544747" y="1590619"/>
            <a:chExt cx="32979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/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1,5,2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3,−2,4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1E3A6C-BEF0-41C7-B9CC-CF3B5156B83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8544747" y="1775285"/>
              <a:ext cx="1359370" cy="8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6AAC45-061A-4FC3-B59E-375CB96EC614}"/>
              </a:ext>
            </a:extLst>
          </p:cNvPr>
          <p:cNvSpPr txBox="1"/>
          <p:nvPr/>
        </p:nvSpPr>
        <p:spPr>
          <a:xfrm>
            <a:off x="2118487" y="4153030"/>
            <a:ext cx="7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DBC5E-36BD-495E-8926-6B2693E2CEE8}"/>
              </a:ext>
            </a:extLst>
          </p:cNvPr>
          <p:cNvSpPr txBox="1"/>
          <p:nvPr/>
        </p:nvSpPr>
        <p:spPr>
          <a:xfrm>
            <a:off x="5281255" y="4153030"/>
            <a:ext cx="7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3 by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44608-65F3-44EF-91C0-5A94AAC9A544}"/>
              </a:ext>
            </a:extLst>
          </p:cNvPr>
          <p:cNvSpPr txBox="1"/>
          <p:nvPr/>
        </p:nvSpPr>
        <p:spPr>
          <a:xfrm>
            <a:off x="8318605" y="4153030"/>
            <a:ext cx="7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2</a:t>
            </a:r>
          </a:p>
        </p:txBody>
      </p:sp>
    </p:spTree>
    <p:extLst>
      <p:ext uri="{BB962C8B-B14F-4D97-AF65-F5344CB8AC3E}">
        <p14:creationId xmlns:p14="http://schemas.microsoft.com/office/powerpoint/2010/main" val="37272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485-5EBD-45D5-8D9F-D740C752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Heartbreaking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3089-747F-469A-9871-A9CD03A9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306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Need a volunteer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I’ll explain the rules and you’ll write down some letter between A and 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Everyone else: go to Random.org and get a random number between 1 and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your number was __ your wining letters are: </a:t>
            </a:r>
          </a:p>
          <a:p>
            <a:pPr marL="457182" lvl="1" indent="0">
              <a:buNone/>
            </a:pPr>
            <a:r>
              <a:rPr lang="en-US" dirty="0"/>
              <a:t>1: G,H,I,J,A,B,C,D,E		6: F,G,H,I,J,A,B,C,D</a:t>
            </a:r>
          </a:p>
          <a:p>
            <a:pPr marL="457182" lvl="1" indent="0">
              <a:buNone/>
            </a:pPr>
            <a:r>
              <a:rPr lang="en-US" dirty="0"/>
              <a:t>2: E,F,G,H,I,J,A,B,C			7: I,J,A,B,C,D,E,F,G</a:t>
            </a:r>
          </a:p>
          <a:p>
            <a:pPr marL="457182" lvl="1" indent="0">
              <a:buNone/>
            </a:pPr>
            <a:r>
              <a:rPr lang="en-US" dirty="0"/>
              <a:t>3: D,E,F,G,H,I,J,A,B			8: C,D,E,F,G,H,I,J,A</a:t>
            </a:r>
          </a:p>
          <a:p>
            <a:pPr marL="457182" lvl="1" indent="0">
              <a:buNone/>
            </a:pPr>
            <a:r>
              <a:rPr lang="en-US" dirty="0"/>
              <a:t>4: J,A,B,C,D,E,F,G,H		9: H,I,J,A,B,C,D,E,F</a:t>
            </a:r>
          </a:p>
          <a:p>
            <a:pPr marL="457182" lvl="1" indent="0">
              <a:buNone/>
            </a:pPr>
            <a:r>
              <a:rPr lang="en-US" dirty="0"/>
              <a:t>5: B,C,D,E,F,G,H,I,J		    10: A,B,C,D,E,F,G,H,I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B43D9-9BB6-4546-8274-227DEA77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1B67B07-8646-4F3E-BFAB-6F4898AE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9231"/>
              </p:ext>
            </p:extLst>
          </p:nvPr>
        </p:nvGraphicFramePr>
        <p:xfrm>
          <a:off x="754731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Column by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07" y="3793068"/>
            <a:ext cx="10587782" cy="22239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Since matrix multiplication is a dot product, </a:t>
            </a:r>
            <a:r>
              <a:rPr lang="en-US" sz="2400" i="1" dirty="0"/>
              <a:t>we can think of it as a weighted sum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We weight each column as specified, and sum them together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This produces the first column of the output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The second column of the output combines the same columns under different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Rows?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28696"/>
              </p:ext>
            </p:extLst>
          </p:nvPr>
        </p:nvGraphicFramePr>
        <p:xfrm>
          <a:off x="420183" y="1003563"/>
          <a:ext cx="2315877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6107"/>
              </p:ext>
            </p:extLst>
          </p:nvPr>
        </p:nvGraphicFramePr>
        <p:xfrm>
          <a:off x="3056415" y="1448345"/>
          <a:ext cx="771959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7184"/>
              </p:ext>
            </p:extLst>
          </p:nvPr>
        </p:nvGraphicFramePr>
        <p:xfrm>
          <a:off x="1112262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AF68176-56A0-420D-8756-0B806BE2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03441"/>
              </p:ext>
            </p:extLst>
          </p:nvPr>
        </p:nvGraphicFramePr>
        <p:xfrm>
          <a:off x="9568000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A7BFA00-2385-42C7-B00C-47147912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80485"/>
              </p:ext>
            </p:extLst>
          </p:nvPr>
        </p:nvGraphicFramePr>
        <p:xfrm>
          <a:off x="8557659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FDADFE-CD99-4FC1-BD6F-6BF400EC106C}"/>
              </a:ext>
            </a:extLst>
          </p:cNvPr>
          <p:cNvSpPr txBox="1"/>
          <p:nvPr/>
        </p:nvSpPr>
        <p:spPr>
          <a:xfrm>
            <a:off x="8277021" y="18807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/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8BFE83B-069B-4BE4-A06D-AF8F2A37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05849"/>
              </p:ext>
            </p:extLst>
          </p:nvPr>
        </p:nvGraphicFramePr>
        <p:xfrm>
          <a:off x="6536977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/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ADE8070-4FC7-4902-B672-BF121B4B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6542"/>
              </p:ext>
            </p:extLst>
          </p:nvPr>
        </p:nvGraphicFramePr>
        <p:xfrm>
          <a:off x="5510636" y="1003563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5042"/>
              </p:ext>
            </p:extLst>
          </p:nvPr>
        </p:nvGraphicFramePr>
        <p:xfrm>
          <a:off x="4500295" y="1857461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258557" y="18951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E885F37-A5C1-41E2-9A07-415E5D120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3941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DFD87A-F3EF-44F5-8372-6E30EE32F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94863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D17DA44-2730-4FF6-89D2-E2ADF8E6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45716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7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B2FA9B-1AB9-4041-BFD9-D394C0448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74699"/>
              </p:ext>
            </p:extLst>
          </p:nvPr>
        </p:nvGraphicFramePr>
        <p:xfrm>
          <a:off x="2956818" y="1821627"/>
          <a:ext cx="1382416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5395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1086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Row by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59993"/>
            <a:ext cx="10715118" cy="22231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Apply a row of A as weights on the rows B to get a row of output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7478"/>
              </p:ext>
            </p:extLst>
          </p:nvPr>
        </p:nvGraphicFramePr>
        <p:xfrm>
          <a:off x="316658" y="2223239"/>
          <a:ext cx="2315877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blipFill>
                <a:blip r:embed="rId4"/>
                <a:stretch>
                  <a:fillRect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81613"/>
              </p:ext>
            </p:extLst>
          </p:nvPr>
        </p:nvGraphicFramePr>
        <p:xfrm>
          <a:off x="5623113" y="1179656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600693" y="163696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44EDBF5-D38A-431E-BB1B-A790AB34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25613"/>
              </p:ext>
            </p:extLst>
          </p:nvPr>
        </p:nvGraphicFramePr>
        <p:xfrm>
          <a:off x="6993060" y="1179656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B963ABC-0A39-46A4-926F-E73B4434B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08441"/>
              </p:ext>
            </p:extLst>
          </p:nvPr>
        </p:nvGraphicFramePr>
        <p:xfrm>
          <a:off x="5618063" y="207577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/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89E324C-89F7-4E30-9C19-382FE5F7DB9E}"/>
              </a:ext>
            </a:extLst>
          </p:cNvPr>
          <p:cNvSpPr txBox="1"/>
          <p:nvPr/>
        </p:nvSpPr>
        <p:spPr>
          <a:xfrm>
            <a:off x="6595643" y="253308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CBD03-F096-4DC7-82FD-48FA8FD9E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4045"/>
              </p:ext>
            </p:extLst>
          </p:nvPr>
        </p:nvGraphicFramePr>
        <p:xfrm>
          <a:off x="6988010" y="207577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D349676-DE50-4F51-972A-936DA519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17769"/>
              </p:ext>
            </p:extLst>
          </p:nvPr>
        </p:nvGraphicFramePr>
        <p:xfrm>
          <a:off x="5623113" y="299038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/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5D6A324-9242-4E94-8EBB-5856CDD5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4163"/>
              </p:ext>
            </p:extLst>
          </p:nvPr>
        </p:nvGraphicFramePr>
        <p:xfrm>
          <a:off x="6993060" y="299038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D2EBE4-D72B-4EDE-AC32-4990F260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82410"/>
              </p:ext>
            </p:extLst>
          </p:nvPr>
        </p:nvGraphicFramePr>
        <p:xfrm>
          <a:off x="9702503" y="2136716"/>
          <a:ext cx="1598036" cy="54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9018">
                  <a:extLst>
                    <a:ext uri="{9D8B030D-6E8A-4147-A177-3AD203B41FA5}">
                      <a16:colId xmlns:a16="http://schemas.microsoft.com/office/drawing/2014/main" val="1585369940"/>
                    </a:ext>
                  </a:extLst>
                </a:gridCol>
                <a:gridCol w="799018">
                  <a:extLst>
                    <a:ext uri="{9D8B030D-6E8A-4147-A177-3AD203B41FA5}">
                      <a16:colId xmlns:a16="http://schemas.microsoft.com/office/drawing/2014/main" val="670232996"/>
                    </a:ext>
                  </a:extLst>
                </a:gridCol>
              </a:tblGrid>
              <a:tr h="54451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marL="43385" marR="43385" marT="21693" marB="21693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</a:t>
                      </a:r>
                    </a:p>
                  </a:txBody>
                  <a:tcPr marL="43385" marR="43385" marT="21693" marB="2169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0031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0550BEE-6C0A-49F5-A741-8B7E33F1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76792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4DFA71A-1DD5-4F6A-B0DF-BBB2D86CF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81135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E8DD310-609B-487C-B792-E57450236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63283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3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0" grpId="0"/>
      <p:bldP spid="31" grpId="0"/>
      <p:bldP spid="34" grpId="0"/>
      <p:bldP spid="35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Span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05285870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-section1" id="{8B278A5C-9171-4A2F-A1EB-343972196E8D}" vid="{5057EED4-276A-4660-BA67-55B720D25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a-section1</Template>
  <TotalTime>5587</TotalTime>
  <Words>5340</Words>
  <Application>Microsoft Office PowerPoint</Application>
  <PresentationFormat>Widescreen</PresentationFormat>
  <Paragraphs>896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Karla</vt:lpstr>
      <vt:lpstr>Times New Roman</vt:lpstr>
      <vt:lpstr>GEC_template</vt:lpstr>
      <vt:lpstr>Advanced Section #1:  Linear Algebra and Hypothesis Testing  </vt:lpstr>
      <vt:lpstr>Advanced Section 1</vt:lpstr>
      <vt:lpstr>Advanced Section 1</vt:lpstr>
      <vt:lpstr>Linear Algebra</vt:lpstr>
      <vt:lpstr>Interpreting the dot product</vt:lpstr>
      <vt:lpstr>Dot Product for Matrices</vt:lpstr>
      <vt:lpstr>Column by Column</vt:lpstr>
      <vt:lpstr>Row by Row</vt:lpstr>
      <vt:lpstr>Linear Algebra</vt:lpstr>
      <vt:lpstr>Span and Column Space</vt:lpstr>
      <vt:lpstr>Linear Algebra</vt:lpstr>
      <vt:lpstr>Basis Basics</vt:lpstr>
      <vt:lpstr>Function Bases</vt:lpstr>
      <vt:lpstr>Linear Algebra</vt:lpstr>
      <vt:lpstr>Transpose</vt:lpstr>
      <vt:lpstr>Inverses</vt:lpstr>
      <vt:lpstr>Linear Algebra</vt:lpstr>
      <vt:lpstr>Eigenvalues</vt:lpstr>
      <vt:lpstr>Interpreting Eigenthings</vt:lpstr>
      <vt:lpstr>Calculating Eigenvalues</vt:lpstr>
      <vt:lpstr>Linear Algebra</vt:lpstr>
      <vt:lpstr>Matrix Decompositions</vt:lpstr>
      <vt:lpstr>Where we’ve been</vt:lpstr>
      <vt:lpstr>Practice</vt:lpstr>
      <vt:lpstr>Linear Algebra</vt:lpstr>
      <vt:lpstr>Notes</vt:lpstr>
      <vt:lpstr>Linear Regression</vt:lpstr>
      <vt:lpstr>Review and Practice: Linear Regression</vt:lpstr>
      <vt:lpstr>Interpreting LR: Algebra</vt:lpstr>
      <vt:lpstr>Interpreting LR: Geometry</vt:lpstr>
      <vt:lpstr>Statistics</vt:lpstr>
      <vt:lpstr>ML to Statistics</vt:lpstr>
      <vt:lpstr>Statistical Assumptions</vt:lpstr>
      <vt:lpstr>Maximum Likelihood: the other ML</vt:lpstr>
      <vt:lpstr>Maximum Likelihood: the other ML</vt:lpstr>
      <vt:lpstr>Benefits of assumptions</vt:lpstr>
      <vt:lpstr>Review</vt:lpstr>
      <vt:lpstr>Statistics: Hypothesis Testing</vt:lpstr>
      <vt:lpstr>A Popper’s Grave</vt:lpstr>
      <vt:lpstr>Model Rejection</vt:lpstr>
      <vt:lpstr>Recap: How to understand any test</vt:lpstr>
      <vt:lpstr>The t-test</vt:lpstr>
      <vt:lpstr>The Value of Assumptions</vt:lpstr>
      <vt:lpstr>p-values</vt:lpstr>
      <vt:lpstr>p Value Warnings</vt:lpstr>
      <vt:lpstr>Recap</vt:lpstr>
      <vt:lpstr>Statistics: Hypothesis Testing</vt:lpstr>
      <vt:lpstr>Recap</vt:lpstr>
      <vt:lpstr>Composite Hypotheses: Multiple Models</vt:lpstr>
      <vt:lpstr>THE Null vs A Null</vt:lpstr>
      <vt:lpstr>Confidence Interval Warnings</vt:lpstr>
      <vt:lpstr>Confidence Interval Warnings</vt:lpstr>
      <vt:lpstr>HW Preview</vt:lpstr>
      <vt:lpstr>Remember those assumptions?</vt:lpstr>
      <vt:lpstr>Review</vt:lpstr>
      <vt:lpstr>Statistics: Review</vt:lpstr>
      <vt:lpstr>Review</vt:lpstr>
      <vt:lpstr>Going forward</vt:lpstr>
      <vt:lpstr>PowerPoint Presentation</vt:lpstr>
      <vt:lpstr>Bonus: Heartbreaking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William Claybaugh</cp:lastModifiedBy>
  <cp:revision>168</cp:revision>
  <cp:lastPrinted>2018-06-25T15:52:14Z</cp:lastPrinted>
  <dcterms:created xsi:type="dcterms:W3CDTF">2018-09-10T00:54:50Z</dcterms:created>
  <dcterms:modified xsi:type="dcterms:W3CDTF">2018-09-19T20:54:44Z</dcterms:modified>
</cp:coreProperties>
</file>